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1"/>
  </p:notesMasterIdLst>
  <p:sldIdLst>
    <p:sldId id="256" r:id="rId2"/>
    <p:sldId id="269" r:id="rId3"/>
    <p:sldId id="281" r:id="rId4"/>
    <p:sldId id="282" r:id="rId5"/>
    <p:sldId id="283" r:id="rId6"/>
    <p:sldId id="284" r:id="rId7"/>
    <p:sldId id="285" r:id="rId8"/>
    <p:sldId id="264" r:id="rId9"/>
    <p:sldId id="257" r:id="rId10"/>
  </p:sldIdLst>
  <p:sldSz cx="9144000" cy="6858000" type="screen4x3"/>
  <p:notesSz cx="6858000" cy="9144000"/>
  <p:defaultTextStyle>
    <a:defPPr>
      <a:defRPr lang="ja-JP"/>
    </a:defPPr>
    <a:lvl1pPr marL="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FF00"/>
    <a:srgbClr val="00FF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スタイルなし/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3028" autoAdjust="0"/>
  </p:normalViewPr>
  <p:slideViewPr>
    <p:cSldViewPr snapToGrid="0" snapToObjects="1">
      <p:cViewPr varScale="1">
        <p:scale>
          <a:sx n="81" d="100"/>
          <a:sy n="81" d="100"/>
        </p:scale>
        <p:origin x="-232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5491E9-E8DF-7B40-8854-54B8D851C8F3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85D4CB0-8B77-7441-8303-64A0845B710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29959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dirty="0" smtClean="0">
                <a:solidFill>
                  <a:srgbClr val="0000FF"/>
                </a:solidFill>
              </a:rPr>
              <a:t>かめた＝タートル！作る。</a:t>
            </a:r>
            <a:endParaRPr lang="en-US" altLang="ja-JP" sz="1200" dirty="0" smtClean="0">
              <a:solidFill>
                <a:srgbClr val="0000FF"/>
              </a:solidFill>
            </a:endParaRP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dirty="0" smtClean="0">
                <a:solidFill>
                  <a:srgbClr val="0000FF"/>
                </a:solidFill>
              </a:rPr>
              <a:t>屋根の色＝色！</a:t>
            </a:r>
            <a:r>
              <a:rPr lang="en-US" altLang="ja-JP" sz="1200" dirty="0" smtClean="0">
                <a:solidFill>
                  <a:srgbClr val="0000FF"/>
                </a:solidFill>
              </a:rPr>
              <a:t>250</a:t>
            </a:r>
            <a:r>
              <a:rPr lang="ja-JP" altLang="en-US" sz="1200" dirty="0" smtClean="0">
                <a:solidFill>
                  <a:srgbClr val="0000FF"/>
                </a:solidFill>
              </a:rPr>
              <a:t>　</a:t>
            </a:r>
            <a:r>
              <a:rPr lang="en-US" altLang="ja-JP" sz="1200" dirty="0" smtClean="0">
                <a:solidFill>
                  <a:srgbClr val="0000FF"/>
                </a:solidFill>
              </a:rPr>
              <a:t>100</a:t>
            </a:r>
            <a:r>
              <a:rPr lang="ja-JP" altLang="en-US" sz="1200" dirty="0" smtClean="0">
                <a:solidFill>
                  <a:srgbClr val="0000FF"/>
                </a:solidFill>
              </a:rPr>
              <a:t>　</a:t>
            </a:r>
            <a:r>
              <a:rPr lang="en-US" altLang="ja-JP" sz="1200" dirty="0" smtClean="0">
                <a:solidFill>
                  <a:srgbClr val="0000FF"/>
                </a:solidFill>
              </a:rPr>
              <a:t>0</a:t>
            </a:r>
            <a:r>
              <a:rPr lang="ja-JP" altLang="en-US" sz="1200" dirty="0" smtClean="0">
                <a:solidFill>
                  <a:srgbClr val="0000FF"/>
                </a:solidFill>
              </a:rPr>
              <a:t>　作る。</a:t>
            </a: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en-US" sz="1200" dirty="0" smtClean="0">
              <a:solidFill>
                <a:srgbClr val="0000FF"/>
              </a:solidFill>
            </a:endParaRP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dirty="0" smtClean="0">
                <a:solidFill>
                  <a:srgbClr val="0000FF"/>
                </a:solidFill>
              </a:rPr>
              <a:t>「かめた！</a:t>
            </a:r>
            <a:r>
              <a:rPr lang="en-US" altLang="ja-JP" sz="1200" dirty="0" smtClean="0">
                <a:solidFill>
                  <a:srgbClr val="0000FF"/>
                </a:solidFill>
              </a:rPr>
              <a:t>100</a:t>
            </a:r>
            <a:r>
              <a:rPr lang="ja-JP" altLang="en-US" sz="1200" dirty="0" smtClean="0">
                <a:solidFill>
                  <a:srgbClr val="0000FF"/>
                </a:solidFill>
              </a:rPr>
              <a:t>　歩く　</a:t>
            </a:r>
            <a:r>
              <a:rPr lang="en-US" altLang="ja-JP" sz="1200" dirty="0" smtClean="0">
                <a:solidFill>
                  <a:srgbClr val="0000FF"/>
                </a:solidFill>
              </a:rPr>
              <a:t>90</a:t>
            </a:r>
            <a:r>
              <a:rPr lang="ja-JP" altLang="en-US" sz="1200" dirty="0" smtClean="0">
                <a:solidFill>
                  <a:srgbClr val="0000FF"/>
                </a:solidFill>
              </a:rPr>
              <a:t>　右回り」！</a:t>
            </a:r>
            <a:r>
              <a:rPr lang="en-US" altLang="ja-JP" sz="1200" dirty="0" smtClean="0">
                <a:solidFill>
                  <a:srgbClr val="0000FF"/>
                </a:solidFill>
              </a:rPr>
              <a:t>4</a:t>
            </a:r>
            <a:r>
              <a:rPr lang="ja-JP" altLang="en-US" sz="1200" dirty="0" smtClean="0">
                <a:solidFill>
                  <a:srgbClr val="0000FF"/>
                </a:solidFill>
              </a:rPr>
              <a:t>回　繰り返す。</a:t>
            </a: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dirty="0" smtClean="0">
                <a:solidFill>
                  <a:srgbClr val="0000FF"/>
                </a:solidFill>
              </a:rPr>
              <a:t>本体＝かめた！図形にする　（</a:t>
            </a:r>
            <a:r>
              <a:rPr lang="ja-JP" altLang="en-US" sz="1200" dirty="0" smtClean="0">
                <a:solidFill>
                  <a:srgbClr val="0000FF"/>
                </a:solidFill>
              </a:rPr>
              <a:t>黄色</a:t>
            </a:r>
            <a:r>
              <a:rPr lang="ja-JP" altLang="en-US" sz="1200" dirty="0" smtClean="0">
                <a:solidFill>
                  <a:srgbClr val="0000FF"/>
                </a:solidFill>
              </a:rPr>
              <a:t>）　塗る。</a:t>
            </a: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altLang="ja-JP" sz="1200" dirty="0" smtClean="0">
              <a:solidFill>
                <a:srgbClr val="0000FF"/>
              </a:solidFill>
            </a:endParaRP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dirty="0" smtClean="0">
                <a:solidFill>
                  <a:srgbClr val="0000FF"/>
                </a:solidFill>
              </a:rPr>
              <a:t>「かめた！</a:t>
            </a:r>
            <a:r>
              <a:rPr lang="en-US" altLang="ja-JP" sz="1200" dirty="0" smtClean="0">
                <a:solidFill>
                  <a:srgbClr val="0000FF"/>
                </a:solidFill>
              </a:rPr>
              <a:t>100</a:t>
            </a:r>
            <a:r>
              <a:rPr lang="ja-JP" altLang="en-US" sz="1200" dirty="0" smtClean="0">
                <a:solidFill>
                  <a:srgbClr val="0000FF"/>
                </a:solidFill>
              </a:rPr>
              <a:t>　歩く　</a:t>
            </a:r>
            <a:r>
              <a:rPr lang="en-US" altLang="ja-JP" sz="1200" dirty="0" smtClean="0">
                <a:solidFill>
                  <a:srgbClr val="0000FF"/>
                </a:solidFill>
              </a:rPr>
              <a:t>120</a:t>
            </a:r>
            <a:r>
              <a:rPr lang="ja-JP" altLang="en-US" sz="1200" dirty="0" smtClean="0">
                <a:solidFill>
                  <a:srgbClr val="0000FF"/>
                </a:solidFill>
              </a:rPr>
              <a:t>　左回り」！</a:t>
            </a:r>
            <a:r>
              <a:rPr lang="en-US" altLang="ja-JP" sz="1200" dirty="0" smtClean="0">
                <a:solidFill>
                  <a:srgbClr val="0000FF"/>
                </a:solidFill>
              </a:rPr>
              <a:t>3</a:t>
            </a:r>
            <a:r>
              <a:rPr lang="ja-JP" altLang="en-US" sz="1200" dirty="0" smtClean="0">
                <a:solidFill>
                  <a:srgbClr val="0000FF"/>
                </a:solidFill>
              </a:rPr>
              <a:t>回　繰り返す。</a:t>
            </a: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dirty="0" smtClean="0">
                <a:solidFill>
                  <a:srgbClr val="0000FF"/>
                </a:solidFill>
              </a:rPr>
              <a:t>屋根＝かめた！図形にする　（屋根の色）　塗る。</a:t>
            </a: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altLang="ja-JP" sz="1200" dirty="0" smtClean="0">
              <a:solidFill>
                <a:srgbClr val="0000FF"/>
              </a:solidFill>
            </a:endParaRP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dirty="0" smtClean="0">
                <a:solidFill>
                  <a:srgbClr val="0000FF"/>
                </a:solidFill>
              </a:rPr>
              <a:t>家＝図形！（本体）（屋根）結合する。</a:t>
            </a: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altLang="ja-JP" sz="1200" dirty="0" smtClean="0">
              <a:solidFill>
                <a:srgbClr val="0000FF"/>
              </a:solidFill>
            </a:endParaRP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dirty="0" smtClean="0">
                <a:solidFill>
                  <a:srgbClr val="0000FF"/>
                </a:solidFill>
              </a:rPr>
              <a:t>「｜</a:t>
            </a:r>
            <a:r>
              <a:rPr lang="en-US" altLang="ja-JP" sz="1200" dirty="0" smtClean="0">
                <a:solidFill>
                  <a:srgbClr val="0000FF"/>
                </a:solidFill>
              </a:rPr>
              <a:t>x</a:t>
            </a:r>
            <a:r>
              <a:rPr lang="ja-JP" altLang="en-US" sz="1200" dirty="0" smtClean="0">
                <a:solidFill>
                  <a:srgbClr val="0000FF"/>
                </a:solidFill>
              </a:rPr>
              <a:t>｜家！作る　</a:t>
            </a:r>
            <a:r>
              <a:rPr lang="en-US" altLang="ja-JP" sz="1200" dirty="0" smtClean="0">
                <a:solidFill>
                  <a:srgbClr val="0000FF"/>
                </a:solidFill>
              </a:rPr>
              <a:t>(100*x)</a:t>
            </a:r>
            <a:r>
              <a:rPr lang="ja-JP" altLang="en-US" sz="1200" dirty="0" smtClean="0">
                <a:solidFill>
                  <a:srgbClr val="0000FF"/>
                </a:solidFill>
              </a:rPr>
              <a:t>　</a:t>
            </a:r>
            <a:r>
              <a:rPr lang="en-US" altLang="ja-JP" sz="1200" dirty="0" smtClean="0">
                <a:solidFill>
                  <a:srgbClr val="0000FF"/>
                </a:solidFill>
              </a:rPr>
              <a:t>−100</a:t>
            </a:r>
            <a:r>
              <a:rPr lang="ja-JP" altLang="en-US" sz="1200" dirty="0" smtClean="0">
                <a:solidFill>
                  <a:srgbClr val="0000FF"/>
                </a:solidFill>
              </a:rPr>
              <a:t>　移動する。」！</a:t>
            </a:r>
            <a:r>
              <a:rPr lang="en-US" altLang="ja-JP" sz="1200" dirty="0" smtClean="0">
                <a:solidFill>
                  <a:srgbClr val="0000FF"/>
                </a:solidFill>
              </a:rPr>
              <a:t>3</a:t>
            </a:r>
            <a:r>
              <a:rPr lang="ja-JP" altLang="en-US" sz="1200" dirty="0" smtClean="0">
                <a:solidFill>
                  <a:srgbClr val="0000FF"/>
                </a:solidFill>
              </a:rPr>
              <a:t>　繰り返す。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5D4CB0-8B77-7441-8303-64A0845B7108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5377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家を作るプログラムを「」。で囲む</a:t>
            </a:r>
          </a:p>
          <a:p>
            <a:r>
              <a:rPr kumimoji="1" lang="ja-JP" altLang="en-US" dirty="0" smtClean="0"/>
              <a:t>オブジェクト名：の後に命令の名前を書く</a:t>
            </a:r>
          </a:p>
          <a:p>
            <a:r>
              <a:rPr kumimoji="1" lang="ja-JP" altLang="en-US" dirty="0" smtClean="0"/>
              <a:t>もし、タートルに命令を追加したいなら</a:t>
            </a:r>
            <a:br>
              <a:rPr kumimoji="1" lang="ja-JP" altLang="en-US" dirty="0" smtClean="0"/>
            </a:br>
            <a:r>
              <a:rPr kumimoji="1" lang="ja-JP" altLang="en-US" dirty="0" smtClean="0"/>
              <a:t>タートル：</a:t>
            </a:r>
            <a:r>
              <a:rPr kumimoji="1" lang="en-US" altLang="ja-JP" dirty="0" smtClean="0"/>
              <a:t>〇〇</a:t>
            </a:r>
            <a:r>
              <a:rPr kumimoji="1" lang="ja-JP" altLang="en-US" dirty="0" smtClean="0"/>
              <a:t>＝「」。　と書く</a:t>
            </a:r>
          </a:p>
          <a:p>
            <a:r>
              <a:rPr kumimoji="1" lang="ja-JP" altLang="en-US" dirty="0" smtClean="0"/>
              <a:t>新しい命令を実行する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5D4CB0-8B77-7441-8303-64A0845B710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697759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かめた＝タートル！作る。</a:t>
            </a:r>
            <a:endParaRPr kumimoji="1" lang="ja-JP" altLang="en-US" dirty="0" smtClean="0"/>
          </a:p>
          <a:p>
            <a:r>
              <a:rPr kumimoji="1" lang="ja-JP" altLang="en-US" dirty="0" smtClean="0"/>
              <a:t>図形：家を作る＝「｜大きさ｜</a:t>
            </a:r>
          </a:p>
          <a:p>
            <a:r>
              <a:rPr kumimoji="1" lang="ja-JP" altLang="en-US" dirty="0" smtClean="0"/>
              <a:t>　</a:t>
            </a:r>
            <a:r>
              <a:rPr kumimoji="1" lang="en-US" altLang="ja-JP" dirty="0" smtClean="0"/>
              <a:t>//</a:t>
            </a:r>
            <a:r>
              <a:rPr kumimoji="1" lang="ja-JP" altLang="en-US" dirty="0" smtClean="0"/>
              <a:t>家を作る</a:t>
            </a:r>
          </a:p>
          <a:p>
            <a:r>
              <a:rPr kumimoji="1" lang="ja-JP" altLang="en-US" dirty="0" smtClean="0"/>
              <a:t>　「かめた！（大きさ）　歩く　</a:t>
            </a:r>
            <a:r>
              <a:rPr kumimoji="1" lang="en-US" altLang="ja-JP" dirty="0" smtClean="0"/>
              <a:t>90</a:t>
            </a:r>
            <a:r>
              <a:rPr kumimoji="1" lang="ja-JP" altLang="en-US" dirty="0" smtClean="0"/>
              <a:t>　右回り」！</a:t>
            </a:r>
            <a:r>
              <a:rPr kumimoji="1" lang="en-US" altLang="ja-JP" dirty="0" smtClean="0"/>
              <a:t>4</a:t>
            </a:r>
            <a:r>
              <a:rPr kumimoji="1" lang="ja-JP" altLang="en-US" dirty="0" smtClean="0"/>
              <a:t>回　繰り返す。</a:t>
            </a:r>
          </a:p>
          <a:p>
            <a:r>
              <a:rPr kumimoji="1" lang="ja-JP" altLang="en-US" dirty="0" smtClean="0"/>
              <a:t>　壁＝かめた！図形にする　（赤）　塗る。</a:t>
            </a:r>
          </a:p>
          <a:p>
            <a:endParaRPr kumimoji="1" lang="ja-JP" altLang="en-US" dirty="0" smtClean="0"/>
          </a:p>
          <a:p>
            <a:r>
              <a:rPr kumimoji="1" lang="ja-JP" altLang="en-US" dirty="0" smtClean="0"/>
              <a:t>　「かめた！（大きさ）　歩く　</a:t>
            </a:r>
            <a:r>
              <a:rPr kumimoji="1" lang="en-US" altLang="ja-JP" dirty="0" smtClean="0"/>
              <a:t>120</a:t>
            </a:r>
            <a:r>
              <a:rPr kumimoji="1" lang="ja-JP" altLang="en-US" dirty="0" smtClean="0"/>
              <a:t>　左回り」！</a:t>
            </a:r>
            <a:r>
              <a:rPr kumimoji="1" lang="en-US" altLang="ja-JP" dirty="0" smtClean="0"/>
              <a:t>3</a:t>
            </a:r>
            <a:r>
              <a:rPr kumimoji="1" lang="ja-JP" altLang="en-US" dirty="0" smtClean="0"/>
              <a:t>回　繰り返す。</a:t>
            </a:r>
          </a:p>
          <a:p>
            <a:r>
              <a:rPr kumimoji="1" lang="ja-JP" altLang="en-US" dirty="0" smtClean="0"/>
              <a:t>　屋根＝かめた！図形にする　（黄色）　塗る。</a:t>
            </a:r>
          </a:p>
          <a:p>
            <a:endParaRPr kumimoji="1" lang="ja-JP" altLang="en-US" dirty="0" smtClean="0"/>
          </a:p>
          <a:p>
            <a:r>
              <a:rPr kumimoji="1" lang="ja-JP" altLang="en-US" dirty="0" smtClean="0"/>
              <a:t>　家＝図形！（壁）　（屋根）　結合する。</a:t>
            </a:r>
          </a:p>
          <a:p>
            <a:r>
              <a:rPr kumimoji="1" lang="ja-JP" altLang="en-US" dirty="0" smtClean="0"/>
              <a:t>」。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新しい家＝図形！</a:t>
            </a:r>
            <a:r>
              <a:rPr kumimoji="1" lang="en-US" altLang="ja-JP" dirty="0" smtClean="0"/>
              <a:t>200</a:t>
            </a:r>
            <a:r>
              <a:rPr kumimoji="1" lang="ja-JP" altLang="en-US" dirty="0" smtClean="0"/>
              <a:t>　家を作る。</a:t>
            </a:r>
          </a:p>
          <a:p>
            <a:endParaRPr kumimoji="1" lang="ja-JP" altLang="en-US" dirty="0" smtClean="0"/>
          </a:p>
          <a:p>
            <a:r>
              <a:rPr kumimoji="1" lang="en-US" altLang="ja-JP" dirty="0" smtClean="0"/>
              <a:t>//</a:t>
            </a:r>
            <a:r>
              <a:rPr kumimoji="1" lang="ja-JP" altLang="en-US" dirty="0" smtClean="0"/>
              <a:t>家を複製する</a:t>
            </a:r>
          </a:p>
          <a:p>
            <a:r>
              <a:rPr kumimoji="1" lang="en-US" altLang="ja-JP" dirty="0" smtClean="0"/>
              <a:t>//</a:t>
            </a:r>
            <a:r>
              <a:rPr kumimoji="1" lang="ja-JP" altLang="en-US" dirty="0" smtClean="0"/>
              <a:t>「｜回数｜図形！</a:t>
            </a:r>
            <a:r>
              <a:rPr kumimoji="1" lang="en-US" altLang="ja-JP" dirty="0" smtClean="0"/>
              <a:t>100 </a:t>
            </a:r>
            <a:r>
              <a:rPr kumimoji="1" lang="ja-JP" altLang="en-US" dirty="0" smtClean="0"/>
              <a:t>家を作る　（</a:t>
            </a:r>
            <a:r>
              <a:rPr kumimoji="1" lang="en-US" altLang="ja-JP" dirty="0" smtClean="0"/>
              <a:t>100*</a:t>
            </a:r>
            <a:r>
              <a:rPr kumimoji="1" lang="ja-JP" altLang="en-US" dirty="0" smtClean="0"/>
              <a:t>回数）　</a:t>
            </a:r>
            <a:r>
              <a:rPr kumimoji="1" lang="en-US" altLang="ja-JP" dirty="0" smtClean="0"/>
              <a:t>100</a:t>
            </a:r>
            <a:r>
              <a:rPr kumimoji="1" lang="ja-JP" altLang="en-US" dirty="0" smtClean="0"/>
              <a:t>　移動する」！</a:t>
            </a:r>
            <a:r>
              <a:rPr kumimoji="1" lang="en-US" altLang="ja-JP" dirty="0" smtClean="0"/>
              <a:t>3</a:t>
            </a:r>
            <a:r>
              <a:rPr kumimoji="1" lang="ja-JP" altLang="en-US" dirty="0" smtClean="0"/>
              <a:t>回　繰り返す。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5D4CB0-8B77-7441-8303-64A0845B710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870454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かめた＝タートル！作る。</a:t>
            </a:r>
          </a:p>
          <a:p>
            <a:r>
              <a:rPr kumimoji="1" lang="ja-JP" altLang="en-US" dirty="0" smtClean="0"/>
              <a:t>屋根の色＝色！</a:t>
            </a:r>
            <a:r>
              <a:rPr kumimoji="1" lang="en-US" altLang="ja-JP" dirty="0" smtClean="0"/>
              <a:t>250</a:t>
            </a:r>
            <a:r>
              <a:rPr kumimoji="1" lang="ja-JP" altLang="en-US" dirty="0" smtClean="0"/>
              <a:t>　</a:t>
            </a:r>
            <a:r>
              <a:rPr kumimoji="1" lang="en-US" altLang="ja-JP" dirty="0" smtClean="0"/>
              <a:t>100</a:t>
            </a:r>
            <a:r>
              <a:rPr kumimoji="1" lang="ja-JP" altLang="en-US" dirty="0" smtClean="0"/>
              <a:t>　</a:t>
            </a:r>
            <a:r>
              <a:rPr kumimoji="1" lang="en-US" altLang="ja-JP" dirty="0" smtClean="0"/>
              <a:t>0</a:t>
            </a:r>
            <a:r>
              <a:rPr kumimoji="1" lang="ja-JP" altLang="en-US" dirty="0" smtClean="0"/>
              <a:t>　作る。</a:t>
            </a:r>
          </a:p>
          <a:p>
            <a:endParaRPr kumimoji="1" lang="ja-JP" altLang="en-US" dirty="0" smtClean="0"/>
          </a:p>
          <a:p>
            <a:r>
              <a:rPr kumimoji="1" lang="en-US" altLang="ja-JP" dirty="0" smtClean="0"/>
              <a:t>//=====</a:t>
            </a:r>
            <a:r>
              <a:rPr kumimoji="1" lang="ja-JP" altLang="en-US" dirty="0" smtClean="0"/>
              <a:t>命令の定義</a:t>
            </a:r>
            <a:r>
              <a:rPr kumimoji="1" lang="en-US" altLang="ja-JP" dirty="0" smtClean="0"/>
              <a:t>=========</a:t>
            </a:r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図形：家を作る＝「｜大きさ 壁 屋根｜</a:t>
            </a:r>
          </a:p>
          <a:p>
            <a:r>
              <a:rPr kumimoji="1" lang="ja-JP" altLang="en-US" dirty="0" smtClean="0"/>
              <a:t>　</a:t>
            </a:r>
            <a:r>
              <a:rPr kumimoji="1" lang="en-US" altLang="ja-JP" dirty="0" smtClean="0"/>
              <a:t>//</a:t>
            </a:r>
            <a:r>
              <a:rPr kumimoji="1" lang="ja-JP" altLang="en-US" dirty="0" smtClean="0"/>
              <a:t>家を作る</a:t>
            </a:r>
          </a:p>
          <a:p>
            <a:r>
              <a:rPr kumimoji="1" lang="ja-JP" altLang="en-US" dirty="0" smtClean="0"/>
              <a:t>　「かめた！（大きさ）　歩く　</a:t>
            </a:r>
            <a:r>
              <a:rPr kumimoji="1" lang="en-US" altLang="ja-JP" dirty="0" smtClean="0"/>
              <a:t>90</a:t>
            </a:r>
            <a:r>
              <a:rPr kumimoji="1" lang="ja-JP" altLang="en-US" dirty="0" smtClean="0"/>
              <a:t>　右回り」！</a:t>
            </a:r>
            <a:r>
              <a:rPr kumimoji="1" lang="en-US" altLang="ja-JP" dirty="0" smtClean="0"/>
              <a:t>4</a:t>
            </a:r>
            <a:r>
              <a:rPr kumimoji="1" lang="ja-JP" altLang="en-US" dirty="0" smtClean="0"/>
              <a:t>回　繰り返す。</a:t>
            </a:r>
          </a:p>
          <a:p>
            <a:r>
              <a:rPr kumimoji="1" lang="ja-JP" altLang="en-US" dirty="0" smtClean="0"/>
              <a:t>　壁＝かめた！図形にする　（壁）　塗る。</a:t>
            </a:r>
          </a:p>
          <a:p>
            <a:endParaRPr kumimoji="1" lang="ja-JP" altLang="en-US" dirty="0" smtClean="0"/>
          </a:p>
          <a:p>
            <a:r>
              <a:rPr kumimoji="1" lang="ja-JP" altLang="en-US" dirty="0" smtClean="0"/>
              <a:t>　「かめた！（大きさ）　歩く　</a:t>
            </a:r>
            <a:r>
              <a:rPr kumimoji="1" lang="en-US" altLang="ja-JP" dirty="0" smtClean="0"/>
              <a:t>120</a:t>
            </a:r>
            <a:r>
              <a:rPr kumimoji="1" lang="ja-JP" altLang="en-US" dirty="0" smtClean="0"/>
              <a:t>　左回り」！</a:t>
            </a:r>
            <a:r>
              <a:rPr kumimoji="1" lang="en-US" altLang="ja-JP" dirty="0" smtClean="0"/>
              <a:t>3</a:t>
            </a:r>
            <a:r>
              <a:rPr kumimoji="1" lang="ja-JP" altLang="en-US" dirty="0" smtClean="0"/>
              <a:t>回　繰り返す。</a:t>
            </a:r>
          </a:p>
          <a:p>
            <a:r>
              <a:rPr kumimoji="1" lang="ja-JP" altLang="en-US" dirty="0" smtClean="0"/>
              <a:t>　屋根＝かめた！図形にする　（屋根）　塗る。</a:t>
            </a:r>
          </a:p>
          <a:p>
            <a:endParaRPr kumimoji="1" lang="ja-JP" altLang="en-US" dirty="0" smtClean="0"/>
          </a:p>
          <a:p>
            <a:r>
              <a:rPr kumimoji="1" lang="ja-JP" altLang="en-US" dirty="0" smtClean="0"/>
              <a:t>　家＝図形！（壁）　（屋根）　結合する。</a:t>
            </a:r>
          </a:p>
          <a:p>
            <a:r>
              <a:rPr kumimoji="1" lang="ja-JP" altLang="en-US" dirty="0" smtClean="0"/>
              <a:t>」。</a:t>
            </a:r>
          </a:p>
          <a:p>
            <a:endParaRPr kumimoji="1" lang="ja-JP" altLang="en-US" dirty="0" smtClean="0"/>
          </a:p>
          <a:p>
            <a:r>
              <a:rPr kumimoji="1" lang="en-US" altLang="ja-JP" dirty="0" smtClean="0"/>
              <a:t>//====================</a:t>
            </a:r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新しい家＝図形！</a:t>
            </a:r>
            <a:r>
              <a:rPr kumimoji="1" lang="en-US" altLang="ja-JP" dirty="0" smtClean="0"/>
              <a:t>200</a:t>
            </a:r>
            <a:r>
              <a:rPr kumimoji="1" lang="ja-JP" altLang="en-US" dirty="0" smtClean="0"/>
              <a:t>　（黄色）　（屋根の色）　家を作る。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5D4CB0-8B77-7441-8303-64A0845B710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04573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右移動ボタン＝ボタン！”</a:t>
            </a:r>
            <a:r>
              <a:rPr kumimoji="1" lang="en-US" altLang="ja-JP" dirty="0" smtClean="0"/>
              <a:t>PUSH!”</a:t>
            </a:r>
            <a:r>
              <a:rPr kumimoji="1" lang="ja-JP" altLang="en-US" dirty="0" smtClean="0"/>
              <a:t>　作る。</a:t>
            </a:r>
          </a:p>
          <a:p>
            <a:r>
              <a:rPr kumimoji="1" lang="ja-JP" altLang="en-US" dirty="0" smtClean="0"/>
              <a:t>右移動ボタン：動作＝「ラベル！”押した”　作る。</a:t>
            </a:r>
          </a:p>
          <a:p>
            <a:r>
              <a:rPr kumimoji="1" lang="ja-JP" altLang="en-US" dirty="0" smtClean="0"/>
              <a:t>　　　　　　　　　　新しい家！</a:t>
            </a:r>
            <a:r>
              <a:rPr kumimoji="1" lang="en-US" altLang="ja-JP" dirty="0" smtClean="0"/>
              <a:t>100</a:t>
            </a:r>
            <a:r>
              <a:rPr kumimoji="1" lang="ja-JP" altLang="en-US" dirty="0" smtClean="0"/>
              <a:t>　</a:t>
            </a:r>
            <a:r>
              <a:rPr kumimoji="1" lang="en-US" altLang="ja-JP" dirty="0" smtClean="0"/>
              <a:t>0</a:t>
            </a:r>
            <a:r>
              <a:rPr kumimoji="1" lang="ja-JP" altLang="en-US" dirty="0" smtClean="0"/>
              <a:t>　移動する。」。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5D4CB0-8B77-7441-8303-64A0845B7108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9824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18176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06378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01644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1608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4676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49318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63648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2943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64923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87283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935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980CDE-5DC7-B143-80D1-24A437A3E8A5}" type="datetimeFigureOut">
              <a:rPr kumimoji="1" lang="ja-JP" altLang="en-US" smtClean="0"/>
              <a:t>17/05/14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64BEC7-2E3C-5E46-8A9F-06FEF7A4CA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68954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プログラミング基礎演習</a:t>
            </a:r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第</a:t>
            </a:r>
            <a:r>
              <a:rPr lang="en-US" altLang="ja-JP" dirty="0" smtClean="0"/>
              <a:t>6</a:t>
            </a:r>
            <a:r>
              <a:rPr lang="ja-JP" altLang="en-US" dirty="0" smtClean="0"/>
              <a:t>回</a:t>
            </a:r>
            <a:endParaRPr lang="en-US" altLang="ja-JP" dirty="0" smtClean="0"/>
          </a:p>
          <a:p>
            <a:r>
              <a:rPr lang="ja-JP" altLang="en-US" dirty="0" smtClean="0"/>
              <a:t>オリジナルの命令を作ろう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2407816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前回の復習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ja-JP" altLang="en-US" u="sng" dirty="0" smtClean="0"/>
              <a:t>家を描こう（大きさは自由）</a:t>
            </a:r>
            <a:endParaRPr lang="en-US" altLang="ja-JP" u="sng" dirty="0" smtClean="0"/>
          </a:p>
          <a:p>
            <a:pPr lvl="1"/>
            <a:r>
              <a:rPr lang="ja-JP" altLang="en-US" dirty="0" smtClean="0"/>
              <a:t>「屋根」と「本体」を図形で作成する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色</a:t>
            </a:r>
            <a:r>
              <a:rPr lang="ja-JP" altLang="en-US" dirty="0" smtClean="0"/>
              <a:t>は自由（自分で作っても、単色でも</a:t>
            </a:r>
            <a:r>
              <a:rPr lang="en-US" altLang="ja-JP" dirty="0" smtClean="0"/>
              <a:t>OK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作成した２つの図形を結合して「家」とする</a:t>
            </a:r>
            <a:endParaRPr lang="en-US" altLang="ja-JP" dirty="0" smtClean="0"/>
          </a:p>
          <a:p>
            <a:pPr marL="514350" indent="-514350">
              <a:buFont typeface="+mj-lt"/>
              <a:buAutoNum type="arabicPeriod"/>
            </a:pPr>
            <a:r>
              <a:rPr lang="ja-JP" altLang="en-US" u="sng" dirty="0" smtClean="0"/>
              <a:t>家を複製する</a:t>
            </a:r>
            <a:endParaRPr lang="en-US" altLang="ja-JP" u="sng" dirty="0" smtClean="0"/>
          </a:p>
          <a:p>
            <a:pPr marL="725488" lvl="1" indent="-282575"/>
            <a:r>
              <a:rPr lang="ja-JP" altLang="en-US" dirty="0" smtClean="0"/>
              <a:t>パラメータの受け取りを利用</a:t>
            </a:r>
            <a:endParaRPr lang="en-US" altLang="ja-JP" dirty="0" smtClean="0"/>
          </a:p>
          <a:p>
            <a:pPr marL="725488" lvl="1" indent="-282575"/>
            <a:r>
              <a:rPr lang="ja-JP" altLang="en-US" dirty="0" smtClean="0"/>
              <a:t>好き</a:t>
            </a:r>
            <a:r>
              <a:rPr lang="ja-JP" altLang="en-US" dirty="0" smtClean="0"/>
              <a:t>な場所に家を複製する</a:t>
            </a:r>
            <a:endParaRPr lang="en-US" altLang="ja-JP" dirty="0" smtClean="0"/>
          </a:p>
        </p:txBody>
      </p:sp>
      <p:pic>
        <p:nvPicPr>
          <p:cNvPr id="9" name="図 8"/>
          <p:cNvPicPr>
            <a:picLocks noChangeAspect="1"/>
          </p:cNvPicPr>
          <p:nvPr/>
        </p:nvPicPr>
        <p:blipFill rotWithShape="1">
          <a:blip r:embed="rId3"/>
          <a:srcRect t="9783" r="12543" b="9604"/>
          <a:stretch/>
        </p:blipFill>
        <p:spPr>
          <a:xfrm>
            <a:off x="5463598" y="4212558"/>
            <a:ext cx="3365439" cy="25799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544837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大きさを変更して家を作りたい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66933"/>
          </a:xfrm>
        </p:spPr>
        <p:txBody>
          <a:bodyPr>
            <a:normAutofit/>
          </a:bodyPr>
          <a:lstStyle/>
          <a:p>
            <a:r>
              <a:rPr lang="ja-JP" altLang="en-US" dirty="0" smtClean="0"/>
              <a:t>「作る」で複製できるのは便利だけど、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それぞれ違う大きさで家を作りたい</a:t>
            </a:r>
            <a:endParaRPr lang="en-US" altLang="ja-JP" dirty="0" smtClean="0"/>
          </a:p>
          <a:p>
            <a:r>
              <a:rPr lang="ja-JP" altLang="en-US" dirty="0" smtClean="0"/>
              <a:t>オリジナルの命令をつくればいい</a:t>
            </a:r>
            <a:endParaRPr lang="en-US" altLang="ja-JP" dirty="0"/>
          </a:p>
          <a:p>
            <a:pPr marL="0" indent="0">
              <a:buNone/>
            </a:pPr>
            <a:endParaRPr lang="en-US" altLang="ja-JP" dirty="0" smtClean="0"/>
          </a:p>
        </p:txBody>
      </p:sp>
      <p:pic>
        <p:nvPicPr>
          <p:cNvPr id="7" name="図 6"/>
          <p:cNvPicPr>
            <a:picLocks noChangeAspect="1"/>
          </p:cNvPicPr>
          <p:nvPr/>
        </p:nvPicPr>
        <p:blipFill rotWithShape="1">
          <a:blip r:embed="rId2"/>
          <a:srcRect l="49502" t="9783" r="12543" b="9604"/>
          <a:stretch/>
        </p:blipFill>
        <p:spPr>
          <a:xfrm>
            <a:off x="2477086" y="4092456"/>
            <a:ext cx="1315486" cy="2323723"/>
          </a:xfrm>
          <a:prstGeom prst="rect">
            <a:avLst/>
          </a:prstGeom>
        </p:spPr>
      </p:pic>
      <p:pic>
        <p:nvPicPr>
          <p:cNvPr id="8" name="図 7"/>
          <p:cNvPicPr>
            <a:picLocks noChangeAspect="1"/>
          </p:cNvPicPr>
          <p:nvPr/>
        </p:nvPicPr>
        <p:blipFill rotWithShape="1">
          <a:blip r:embed="rId2"/>
          <a:srcRect l="49502" t="9783" r="12543" b="9604"/>
          <a:stretch/>
        </p:blipFill>
        <p:spPr>
          <a:xfrm>
            <a:off x="5184942" y="3445230"/>
            <a:ext cx="1681888" cy="29709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402954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オリジナルの命令を作成する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38322"/>
          </a:xfrm>
        </p:spPr>
        <p:txBody>
          <a:bodyPr>
            <a:normAutofit lnSpcReduction="10000"/>
          </a:bodyPr>
          <a:lstStyle/>
          <a:p>
            <a:r>
              <a:rPr lang="ja-JP" altLang="en-US" dirty="0" smtClean="0"/>
              <a:t>家</a:t>
            </a:r>
            <a:r>
              <a:rPr lang="ja-JP" altLang="en-US" dirty="0"/>
              <a:t>を作るプログラムを</a:t>
            </a:r>
            <a:r>
              <a:rPr lang="ja-JP" altLang="en-US" dirty="0">
                <a:solidFill>
                  <a:srgbClr val="0000FF"/>
                </a:solidFill>
              </a:rPr>
              <a:t>「」。</a:t>
            </a:r>
            <a:r>
              <a:rPr lang="ja-JP" altLang="en-US" dirty="0"/>
              <a:t>で囲む</a:t>
            </a:r>
          </a:p>
          <a:p>
            <a:r>
              <a:rPr lang="ja-JP" altLang="en-US" dirty="0" smtClean="0">
                <a:solidFill>
                  <a:srgbClr val="0000FF"/>
                </a:solidFill>
              </a:rPr>
              <a:t>オブジェクト名</a:t>
            </a:r>
            <a:r>
              <a:rPr lang="ja-JP" altLang="en-US" dirty="0">
                <a:solidFill>
                  <a:srgbClr val="0000FF"/>
                </a:solidFill>
              </a:rPr>
              <a:t>：</a:t>
            </a:r>
            <a:r>
              <a:rPr lang="ja-JP" altLang="en-US" dirty="0"/>
              <a:t>の後に命令の名前を書く</a:t>
            </a:r>
          </a:p>
          <a:p>
            <a:pPr lvl="1"/>
            <a:r>
              <a:rPr lang="ja-JP" altLang="en-US" dirty="0" smtClean="0"/>
              <a:t>今回は図形</a:t>
            </a:r>
            <a:r>
              <a:rPr lang="ja-JP" altLang="en-US" dirty="0" smtClean="0"/>
              <a:t>に</a:t>
            </a:r>
            <a:r>
              <a:rPr lang="ja-JP" altLang="en-US" dirty="0"/>
              <a:t>命令を追加</a:t>
            </a:r>
            <a:r>
              <a:rPr lang="ja-JP" altLang="en-US" dirty="0" smtClean="0"/>
              <a:t>したい</a:t>
            </a:r>
            <a:r>
              <a:rPr lang="ja-JP" altLang="en-US" dirty="0" smtClean="0"/>
              <a:t>ので</a:t>
            </a:r>
            <a:r>
              <a:rPr lang="ja-JP" altLang="en-US" dirty="0"/>
              <a:t/>
            </a:r>
            <a:br>
              <a:rPr lang="ja-JP" altLang="en-US" dirty="0"/>
            </a:br>
            <a:r>
              <a:rPr lang="ja-JP" altLang="en-US" dirty="0" smtClean="0">
                <a:solidFill>
                  <a:srgbClr val="0000FF"/>
                </a:solidFill>
              </a:rPr>
              <a:t>図形</a:t>
            </a:r>
            <a:r>
              <a:rPr lang="ja-JP" altLang="en-US" dirty="0" smtClean="0">
                <a:solidFill>
                  <a:srgbClr val="0000FF"/>
                </a:solidFill>
              </a:rPr>
              <a:t>：</a:t>
            </a:r>
            <a:r>
              <a:rPr lang="en-US" altLang="ja-JP" dirty="0">
                <a:solidFill>
                  <a:srgbClr val="0000FF"/>
                </a:solidFill>
              </a:rPr>
              <a:t>〇〇</a:t>
            </a:r>
            <a:r>
              <a:rPr lang="ja-JP" altLang="en-US" dirty="0">
                <a:solidFill>
                  <a:srgbClr val="0000FF"/>
                </a:solidFill>
              </a:rPr>
              <a:t>＝「」。</a:t>
            </a:r>
            <a:r>
              <a:rPr lang="ja-JP" altLang="en-US" dirty="0"/>
              <a:t>　と書く</a:t>
            </a:r>
          </a:p>
          <a:p>
            <a:r>
              <a:rPr lang="ja-JP" altLang="en-US" dirty="0" smtClean="0"/>
              <a:t>パラメータを設定する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大きさを変更したいのでタートルの歩数に設定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dirty="0" smtClean="0"/>
              <a:t>例　</a:t>
            </a:r>
            <a:r>
              <a:rPr lang="ja-JP" altLang="en-US" dirty="0" smtClean="0">
                <a:solidFill>
                  <a:srgbClr val="0000FF"/>
                </a:solidFill>
              </a:rPr>
              <a:t>図形：</a:t>
            </a:r>
            <a:r>
              <a:rPr lang="en-US" altLang="ja-JP" dirty="0" smtClean="0">
                <a:solidFill>
                  <a:srgbClr val="0000FF"/>
                </a:solidFill>
              </a:rPr>
              <a:t>〇〇</a:t>
            </a:r>
            <a:r>
              <a:rPr lang="ja-JP" altLang="en-US" dirty="0" smtClean="0">
                <a:solidFill>
                  <a:srgbClr val="0000FF"/>
                </a:solidFill>
              </a:rPr>
              <a:t>＝「</a:t>
            </a:r>
            <a:r>
              <a:rPr lang="en-US" altLang="ja-JP" dirty="0" smtClean="0">
                <a:solidFill>
                  <a:srgbClr val="0000FF"/>
                </a:solidFill>
              </a:rPr>
              <a:t>|x|</a:t>
            </a:r>
            <a:r>
              <a:rPr lang="ja-JP" altLang="en-US" dirty="0" smtClean="0">
                <a:solidFill>
                  <a:srgbClr val="0000FF"/>
                </a:solidFill>
              </a:rPr>
              <a:t>かめた！（</a:t>
            </a:r>
            <a:r>
              <a:rPr lang="en-US" altLang="ja-JP" dirty="0" smtClean="0">
                <a:solidFill>
                  <a:srgbClr val="0000FF"/>
                </a:solidFill>
              </a:rPr>
              <a:t>x</a:t>
            </a:r>
            <a:r>
              <a:rPr lang="ja-JP" altLang="en-US" dirty="0" smtClean="0">
                <a:solidFill>
                  <a:srgbClr val="0000FF"/>
                </a:solidFill>
              </a:rPr>
              <a:t>）　歩く。」。</a:t>
            </a:r>
            <a:endParaRPr lang="en-US" altLang="ja-JP" dirty="0" smtClean="0">
              <a:solidFill>
                <a:srgbClr val="0000FF"/>
              </a:solidFill>
            </a:endParaRPr>
          </a:p>
          <a:p>
            <a:r>
              <a:rPr lang="ja-JP" altLang="en-US" dirty="0" smtClean="0"/>
              <a:t>新しい</a:t>
            </a:r>
            <a:r>
              <a:rPr lang="ja-JP" altLang="en-US" dirty="0"/>
              <a:t>命令を実行</a:t>
            </a:r>
            <a:r>
              <a:rPr lang="ja-JP" altLang="en-US" dirty="0" smtClean="0"/>
              <a:t>する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実行するときは、大きさの値を入れる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例　</a:t>
            </a:r>
            <a:r>
              <a:rPr lang="ja-JP" altLang="en-US" dirty="0" smtClean="0">
                <a:solidFill>
                  <a:srgbClr val="0000FF"/>
                </a:solidFill>
              </a:rPr>
              <a:t>図形！</a:t>
            </a:r>
            <a:r>
              <a:rPr lang="en-US" altLang="ja-JP" u="sng" dirty="0" smtClean="0">
                <a:solidFill>
                  <a:srgbClr val="0000FF"/>
                </a:solidFill>
              </a:rPr>
              <a:t>100</a:t>
            </a:r>
            <a:r>
              <a:rPr lang="ja-JP" altLang="en-US" dirty="0" smtClean="0">
                <a:solidFill>
                  <a:srgbClr val="0000FF"/>
                </a:solidFill>
              </a:rPr>
              <a:t>　</a:t>
            </a:r>
            <a:r>
              <a:rPr lang="en-US" altLang="ja-JP" dirty="0" smtClean="0">
                <a:solidFill>
                  <a:srgbClr val="0000FF"/>
                </a:solidFill>
              </a:rPr>
              <a:t>〇〇</a:t>
            </a:r>
            <a:r>
              <a:rPr lang="ja-JP" altLang="en-US" dirty="0" smtClean="0">
                <a:solidFill>
                  <a:srgbClr val="0000FF"/>
                </a:solidFill>
              </a:rPr>
              <a:t>。</a:t>
            </a:r>
            <a:endParaRPr lang="ja-JP" altLang="en-US" dirty="0">
              <a:solidFill>
                <a:srgbClr val="0000FF"/>
              </a:solidFill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136123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大きさを変更して家を作りたい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 smtClean="0"/>
              <a:t>プログラム例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551266" y="2193180"/>
            <a:ext cx="8229600" cy="452431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ja-JP" altLang="en-US" sz="2400" dirty="0" smtClean="0">
                <a:solidFill>
                  <a:srgbClr val="0000FF"/>
                </a:solidFill>
              </a:rPr>
              <a:t>図形</a:t>
            </a:r>
            <a:r>
              <a:rPr lang="ja-JP" altLang="en-US" sz="2400" dirty="0">
                <a:solidFill>
                  <a:srgbClr val="0000FF"/>
                </a:solidFill>
              </a:rPr>
              <a:t>：家を作る＝「｜大きさ｜</a:t>
            </a:r>
          </a:p>
          <a:p>
            <a:r>
              <a:rPr lang="ja-JP" altLang="en-US" sz="2400" dirty="0">
                <a:solidFill>
                  <a:srgbClr val="0000FF"/>
                </a:solidFill>
              </a:rPr>
              <a:t>　</a:t>
            </a:r>
            <a:r>
              <a:rPr lang="en-US" altLang="ja-JP" sz="2400" dirty="0">
                <a:solidFill>
                  <a:srgbClr val="0000FF"/>
                </a:solidFill>
              </a:rPr>
              <a:t>//</a:t>
            </a:r>
            <a:r>
              <a:rPr lang="ja-JP" altLang="en-US" sz="2400" dirty="0">
                <a:solidFill>
                  <a:srgbClr val="0000FF"/>
                </a:solidFill>
              </a:rPr>
              <a:t>家を作る</a:t>
            </a:r>
          </a:p>
          <a:p>
            <a:r>
              <a:rPr lang="ja-JP" altLang="en-US" sz="2400" dirty="0">
                <a:solidFill>
                  <a:srgbClr val="0000FF"/>
                </a:solidFill>
              </a:rPr>
              <a:t>　「かめた！（大きさ）　歩く　</a:t>
            </a:r>
            <a:r>
              <a:rPr lang="en-US" altLang="ja-JP" sz="2400" dirty="0">
                <a:solidFill>
                  <a:srgbClr val="0000FF"/>
                </a:solidFill>
              </a:rPr>
              <a:t>90</a:t>
            </a:r>
            <a:r>
              <a:rPr lang="ja-JP" altLang="en-US" sz="2400" dirty="0">
                <a:solidFill>
                  <a:srgbClr val="0000FF"/>
                </a:solidFill>
              </a:rPr>
              <a:t>　右回り」！</a:t>
            </a:r>
            <a:r>
              <a:rPr lang="en-US" altLang="ja-JP" sz="2400" dirty="0">
                <a:solidFill>
                  <a:srgbClr val="0000FF"/>
                </a:solidFill>
              </a:rPr>
              <a:t>4</a:t>
            </a:r>
            <a:r>
              <a:rPr lang="ja-JP" altLang="en-US" sz="2400" dirty="0">
                <a:solidFill>
                  <a:srgbClr val="0000FF"/>
                </a:solidFill>
              </a:rPr>
              <a:t>回　繰り返す。</a:t>
            </a:r>
          </a:p>
          <a:p>
            <a:r>
              <a:rPr lang="ja-JP" altLang="en-US" sz="2400" dirty="0">
                <a:solidFill>
                  <a:srgbClr val="0000FF"/>
                </a:solidFill>
              </a:rPr>
              <a:t>　壁＝かめた！図形にする　（赤）　塗る。</a:t>
            </a:r>
          </a:p>
          <a:p>
            <a:endParaRPr lang="ja-JP" altLang="en-US" sz="2400" dirty="0">
              <a:solidFill>
                <a:srgbClr val="0000FF"/>
              </a:solidFill>
            </a:endParaRPr>
          </a:p>
          <a:p>
            <a:r>
              <a:rPr lang="ja-JP" altLang="en-US" sz="2400" dirty="0">
                <a:solidFill>
                  <a:srgbClr val="0000FF"/>
                </a:solidFill>
              </a:rPr>
              <a:t>　「かめた！（大きさ）　歩く　</a:t>
            </a:r>
            <a:r>
              <a:rPr lang="en-US" altLang="ja-JP" sz="2400" dirty="0">
                <a:solidFill>
                  <a:srgbClr val="0000FF"/>
                </a:solidFill>
              </a:rPr>
              <a:t>120</a:t>
            </a:r>
            <a:r>
              <a:rPr lang="ja-JP" altLang="en-US" sz="2400" dirty="0">
                <a:solidFill>
                  <a:srgbClr val="0000FF"/>
                </a:solidFill>
              </a:rPr>
              <a:t>　左回り」！</a:t>
            </a:r>
            <a:r>
              <a:rPr lang="en-US" altLang="ja-JP" sz="2400" dirty="0">
                <a:solidFill>
                  <a:srgbClr val="0000FF"/>
                </a:solidFill>
              </a:rPr>
              <a:t>3</a:t>
            </a:r>
            <a:r>
              <a:rPr lang="ja-JP" altLang="en-US" sz="2400" dirty="0">
                <a:solidFill>
                  <a:srgbClr val="0000FF"/>
                </a:solidFill>
              </a:rPr>
              <a:t>回　繰り返す。</a:t>
            </a:r>
          </a:p>
          <a:p>
            <a:r>
              <a:rPr lang="ja-JP" altLang="en-US" sz="2400" dirty="0">
                <a:solidFill>
                  <a:srgbClr val="0000FF"/>
                </a:solidFill>
              </a:rPr>
              <a:t>　屋根＝かめた！図形にする　（黄色）　塗る。</a:t>
            </a:r>
          </a:p>
          <a:p>
            <a:endParaRPr lang="ja-JP" altLang="en-US" sz="2400" dirty="0">
              <a:solidFill>
                <a:srgbClr val="0000FF"/>
              </a:solidFill>
            </a:endParaRPr>
          </a:p>
          <a:p>
            <a:r>
              <a:rPr lang="ja-JP" altLang="en-US" sz="2400" dirty="0">
                <a:solidFill>
                  <a:srgbClr val="0000FF"/>
                </a:solidFill>
              </a:rPr>
              <a:t>　家＝図形！（壁）　（屋根）　結合する。</a:t>
            </a:r>
          </a:p>
          <a:p>
            <a:r>
              <a:rPr lang="ja-JP" altLang="en-US" sz="2400" dirty="0">
                <a:solidFill>
                  <a:srgbClr val="0000FF"/>
                </a:solidFill>
              </a:rPr>
              <a:t>」</a:t>
            </a:r>
            <a:r>
              <a:rPr lang="ja-JP" altLang="en-US" sz="2400" dirty="0" smtClean="0">
                <a:solidFill>
                  <a:srgbClr val="0000FF"/>
                </a:solidFill>
              </a:rPr>
              <a:t>。</a:t>
            </a:r>
            <a:endParaRPr lang="en-US" altLang="ja-JP" sz="2400" dirty="0" smtClean="0">
              <a:solidFill>
                <a:srgbClr val="0000FF"/>
              </a:solidFill>
            </a:endParaRPr>
          </a:p>
          <a:p>
            <a:r>
              <a:rPr lang="en-US" altLang="ja-JP" sz="2400" dirty="0" smtClean="0">
                <a:solidFill>
                  <a:srgbClr val="0000FF"/>
                </a:solidFill>
              </a:rPr>
              <a:t>//</a:t>
            </a:r>
            <a:r>
              <a:rPr lang="ja-JP" altLang="en-US" sz="2400" dirty="0" smtClean="0">
                <a:solidFill>
                  <a:srgbClr val="0000FF"/>
                </a:solidFill>
              </a:rPr>
              <a:t>命令の実行</a:t>
            </a:r>
            <a:endParaRPr lang="en-US" altLang="ja-JP" sz="2400" dirty="0" smtClean="0">
              <a:solidFill>
                <a:srgbClr val="0000FF"/>
              </a:solidFill>
            </a:endParaRPr>
          </a:p>
          <a:p>
            <a:r>
              <a:rPr lang="ja-JP" altLang="en-US" sz="2400" dirty="0" smtClean="0">
                <a:solidFill>
                  <a:srgbClr val="0000FF"/>
                </a:solidFill>
              </a:rPr>
              <a:t>新しい家＝図形！</a:t>
            </a:r>
            <a:r>
              <a:rPr lang="en-US" altLang="ja-JP" sz="2400" dirty="0" smtClean="0">
                <a:solidFill>
                  <a:srgbClr val="0000FF"/>
                </a:solidFill>
              </a:rPr>
              <a:t>100</a:t>
            </a:r>
            <a:r>
              <a:rPr lang="ja-JP" altLang="en-US" sz="2400" dirty="0" smtClean="0">
                <a:solidFill>
                  <a:srgbClr val="0000FF"/>
                </a:solidFill>
              </a:rPr>
              <a:t>　家を作る。</a:t>
            </a:r>
            <a:endParaRPr lang="ja-JP" altLang="en-US" sz="2400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68618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練習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屋根と本体の色も指定できるようにしよう</a:t>
            </a:r>
            <a:endParaRPr kumimoji="1" lang="en-US" altLang="ja-JP" dirty="0" smtClean="0"/>
          </a:p>
          <a:p>
            <a:r>
              <a:rPr kumimoji="1" lang="ja-JP" altLang="en-US" dirty="0" smtClean="0"/>
              <a:t>受け取るパラメータは複数設定可能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スペースで区切る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849148" y="3289860"/>
            <a:ext cx="6566389" cy="3477875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2000" dirty="0" smtClean="0">
                <a:solidFill>
                  <a:srgbClr val="0000FF"/>
                </a:solidFill>
              </a:rPr>
              <a:t>図形</a:t>
            </a:r>
            <a:r>
              <a:rPr lang="ja-JP" altLang="en-US" sz="2000" dirty="0">
                <a:solidFill>
                  <a:srgbClr val="0000FF"/>
                </a:solidFill>
              </a:rPr>
              <a:t>：家を作る＝「</a:t>
            </a:r>
            <a:r>
              <a:rPr lang="ja-JP" altLang="en-US" sz="2000" dirty="0" smtClean="0">
                <a:solidFill>
                  <a:srgbClr val="0000FF"/>
                </a:solidFill>
              </a:rPr>
              <a:t>｜</a:t>
            </a:r>
            <a:r>
              <a:rPr lang="en-US" altLang="ja-JP" sz="2000" dirty="0" smtClean="0">
                <a:solidFill>
                  <a:srgbClr val="0000FF"/>
                </a:solidFill>
              </a:rPr>
              <a:t>x</a:t>
            </a:r>
            <a:r>
              <a:rPr lang="ja-JP" altLang="en-US" sz="2000" dirty="0" smtClean="0">
                <a:solidFill>
                  <a:srgbClr val="0000FF"/>
                </a:solidFill>
              </a:rPr>
              <a:t>　</a:t>
            </a:r>
            <a:r>
              <a:rPr lang="en-US" altLang="ja-JP" sz="2000" dirty="0" smtClean="0">
                <a:solidFill>
                  <a:srgbClr val="0000FF"/>
                </a:solidFill>
              </a:rPr>
              <a:t>color</a:t>
            </a:r>
            <a:r>
              <a:rPr lang="ja-JP" altLang="en-US" sz="2000" dirty="0" smtClean="0">
                <a:solidFill>
                  <a:srgbClr val="0000FF"/>
                </a:solidFill>
              </a:rPr>
              <a:t>　</a:t>
            </a:r>
            <a:r>
              <a:rPr lang="en-US" altLang="ja-JP" sz="2000" dirty="0" smtClean="0">
                <a:solidFill>
                  <a:srgbClr val="0000FF"/>
                </a:solidFill>
              </a:rPr>
              <a:t>color2</a:t>
            </a:r>
            <a:r>
              <a:rPr lang="ja-JP" altLang="en-US" sz="2000" dirty="0" smtClean="0">
                <a:solidFill>
                  <a:srgbClr val="0000FF"/>
                </a:solidFill>
              </a:rPr>
              <a:t>｜</a:t>
            </a:r>
            <a:endParaRPr lang="ja-JP" altLang="en-US" sz="2000" dirty="0">
              <a:solidFill>
                <a:srgbClr val="0000FF"/>
              </a:solidFill>
            </a:endParaRPr>
          </a:p>
          <a:p>
            <a:r>
              <a:rPr lang="ja-JP" altLang="en-US" sz="2000" dirty="0">
                <a:solidFill>
                  <a:srgbClr val="0000FF"/>
                </a:solidFill>
              </a:rPr>
              <a:t>　「かめた！</a:t>
            </a:r>
            <a:r>
              <a:rPr lang="ja-JP" altLang="en-US" sz="2000" dirty="0" smtClean="0">
                <a:solidFill>
                  <a:srgbClr val="0000FF"/>
                </a:solidFill>
              </a:rPr>
              <a:t>（</a:t>
            </a:r>
            <a:r>
              <a:rPr lang="en-US" altLang="ja-JP" sz="2000" dirty="0" smtClean="0">
                <a:solidFill>
                  <a:srgbClr val="0000FF"/>
                </a:solidFill>
              </a:rPr>
              <a:t>x</a:t>
            </a:r>
            <a:r>
              <a:rPr lang="ja-JP" altLang="en-US" sz="2000" dirty="0" smtClean="0">
                <a:solidFill>
                  <a:srgbClr val="0000FF"/>
                </a:solidFill>
              </a:rPr>
              <a:t>）</a:t>
            </a:r>
            <a:r>
              <a:rPr lang="ja-JP" altLang="en-US" sz="2000" dirty="0">
                <a:solidFill>
                  <a:srgbClr val="0000FF"/>
                </a:solidFill>
              </a:rPr>
              <a:t>　歩く　</a:t>
            </a:r>
            <a:r>
              <a:rPr lang="en-US" altLang="ja-JP" sz="2000" dirty="0">
                <a:solidFill>
                  <a:srgbClr val="0000FF"/>
                </a:solidFill>
              </a:rPr>
              <a:t>90</a:t>
            </a:r>
            <a:r>
              <a:rPr lang="ja-JP" altLang="en-US" sz="2000" dirty="0">
                <a:solidFill>
                  <a:srgbClr val="0000FF"/>
                </a:solidFill>
              </a:rPr>
              <a:t>　右回り」！</a:t>
            </a:r>
            <a:r>
              <a:rPr lang="en-US" altLang="ja-JP" sz="2000" dirty="0">
                <a:solidFill>
                  <a:srgbClr val="0000FF"/>
                </a:solidFill>
              </a:rPr>
              <a:t>4</a:t>
            </a:r>
            <a:r>
              <a:rPr lang="ja-JP" altLang="en-US" sz="2000" dirty="0">
                <a:solidFill>
                  <a:srgbClr val="0000FF"/>
                </a:solidFill>
              </a:rPr>
              <a:t>回　繰り返す。</a:t>
            </a:r>
          </a:p>
          <a:p>
            <a:r>
              <a:rPr lang="ja-JP" altLang="en-US" sz="2000" dirty="0">
                <a:solidFill>
                  <a:srgbClr val="0000FF"/>
                </a:solidFill>
              </a:rPr>
              <a:t>　壁＝かめた！図形にする　</a:t>
            </a:r>
            <a:r>
              <a:rPr lang="ja-JP" altLang="en-US" sz="2000" dirty="0" smtClean="0">
                <a:solidFill>
                  <a:srgbClr val="0000FF"/>
                </a:solidFill>
              </a:rPr>
              <a:t>（</a:t>
            </a:r>
            <a:r>
              <a:rPr lang="en-US" altLang="ja-JP" sz="2000" dirty="0">
                <a:solidFill>
                  <a:srgbClr val="0000FF"/>
                </a:solidFill>
              </a:rPr>
              <a:t>color</a:t>
            </a:r>
            <a:r>
              <a:rPr lang="ja-JP" altLang="en-US" sz="2000" dirty="0" smtClean="0">
                <a:solidFill>
                  <a:srgbClr val="0000FF"/>
                </a:solidFill>
              </a:rPr>
              <a:t>）</a:t>
            </a:r>
            <a:r>
              <a:rPr lang="ja-JP" altLang="en-US" sz="2000" dirty="0">
                <a:solidFill>
                  <a:srgbClr val="0000FF"/>
                </a:solidFill>
              </a:rPr>
              <a:t>　塗る。</a:t>
            </a:r>
          </a:p>
          <a:p>
            <a:endParaRPr lang="ja-JP" altLang="en-US" sz="2000" dirty="0">
              <a:solidFill>
                <a:srgbClr val="0000FF"/>
              </a:solidFill>
            </a:endParaRPr>
          </a:p>
          <a:p>
            <a:r>
              <a:rPr lang="ja-JP" altLang="en-US" sz="2000" dirty="0">
                <a:solidFill>
                  <a:srgbClr val="0000FF"/>
                </a:solidFill>
              </a:rPr>
              <a:t>　「かめた！（大きさ）　歩く　</a:t>
            </a:r>
            <a:r>
              <a:rPr lang="en-US" altLang="ja-JP" sz="2000" dirty="0">
                <a:solidFill>
                  <a:srgbClr val="0000FF"/>
                </a:solidFill>
              </a:rPr>
              <a:t>120</a:t>
            </a:r>
            <a:r>
              <a:rPr lang="ja-JP" altLang="en-US" sz="2000" dirty="0">
                <a:solidFill>
                  <a:srgbClr val="0000FF"/>
                </a:solidFill>
              </a:rPr>
              <a:t>　左回り」！</a:t>
            </a:r>
            <a:r>
              <a:rPr lang="en-US" altLang="ja-JP" sz="2000" dirty="0">
                <a:solidFill>
                  <a:srgbClr val="0000FF"/>
                </a:solidFill>
              </a:rPr>
              <a:t>3</a:t>
            </a:r>
            <a:r>
              <a:rPr lang="ja-JP" altLang="en-US" sz="2000" dirty="0">
                <a:solidFill>
                  <a:srgbClr val="0000FF"/>
                </a:solidFill>
              </a:rPr>
              <a:t>回　繰り返す。</a:t>
            </a:r>
          </a:p>
          <a:p>
            <a:r>
              <a:rPr lang="ja-JP" altLang="en-US" sz="2000" dirty="0">
                <a:solidFill>
                  <a:srgbClr val="0000FF"/>
                </a:solidFill>
              </a:rPr>
              <a:t>　屋根＝かめた！図形にする　</a:t>
            </a:r>
            <a:r>
              <a:rPr lang="ja-JP" altLang="en-US" sz="2000" dirty="0" smtClean="0">
                <a:solidFill>
                  <a:srgbClr val="0000FF"/>
                </a:solidFill>
              </a:rPr>
              <a:t>（</a:t>
            </a:r>
            <a:r>
              <a:rPr lang="en-US" altLang="ja-JP" sz="2000" dirty="0" smtClean="0">
                <a:solidFill>
                  <a:srgbClr val="0000FF"/>
                </a:solidFill>
              </a:rPr>
              <a:t>color2</a:t>
            </a:r>
            <a:r>
              <a:rPr lang="ja-JP" altLang="en-US" sz="2000" dirty="0" smtClean="0">
                <a:solidFill>
                  <a:srgbClr val="0000FF"/>
                </a:solidFill>
              </a:rPr>
              <a:t>）</a:t>
            </a:r>
            <a:r>
              <a:rPr lang="ja-JP" altLang="en-US" sz="2000" dirty="0">
                <a:solidFill>
                  <a:srgbClr val="0000FF"/>
                </a:solidFill>
              </a:rPr>
              <a:t>　塗る。</a:t>
            </a:r>
          </a:p>
          <a:p>
            <a:endParaRPr lang="ja-JP" altLang="en-US" sz="2000" dirty="0">
              <a:solidFill>
                <a:srgbClr val="0000FF"/>
              </a:solidFill>
            </a:endParaRPr>
          </a:p>
          <a:p>
            <a:r>
              <a:rPr lang="ja-JP" altLang="en-US" sz="2000" dirty="0">
                <a:solidFill>
                  <a:srgbClr val="0000FF"/>
                </a:solidFill>
              </a:rPr>
              <a:t>　家＝図形！（壁）　（屋根）　結合する。</a:t>
            </a:r>
          </a:p>
          <a:p>
            <a:r>
              <a:rPr lang="ja-JP" altLang="en-US" sz="2000" dirty="0">
                <a:solidFill>
                  <a:srgbClr val="0000FF"/>
                </a:solidFill>
              </a:rPr>
              <a:t>」</a:t>
            </a:r>
            <a:r>
              <a:rPr lang="ja-JP" altLang="en-US" sz="2000" dirty="0" smtClean="0">
                <a:solidFill>
                  <a:srgbClr val="0000FF"/>
                </a:solidFill>
              </a:rPr>
              <a:t>。</a:t>
            </a:r>
            <a:endParaRPr lang="en-US" altLang="ja-JP" sz="2000" dirty="0" smtClean="0">
              <a:solidFill>
                <a:srgbClr val="0000FF"/>
              </a:solidFill>
            </a:endParaRPr>
          </a:p>
          <a:p>
            <a:r>
              <a:rPr lang="en-US" altLang="ja-JP" sz="2000" dirty="0" smtClean="0">
                <a:solidFill>
                  <a:srgbClr val="0000FF"/>
                </a:solidFill>
              </a:rPr>
              <a:t>//</a:t>
            </a:r>
            <a:r>
              <a:rPr lang="ja-JP" altLang="en-US" sz="2000" dirty="0" smtClean="0">
                <a:solidFill>
                  <a:srgbClr val="0000FF"/>
                </a:solidFill>
              </a:rPr>
              <a:t>命令の実行</a:t>
            </a:r>
            <a:endParaRPr lang="en-US" altLang="ja-JP" sz="2000" dirty="0" smtClean="0">
              <a:solidFill>
                <a:srgbClr val="0000FF"/>
              </a:solidFill>
            </a:endParaRPr>
          </a:p>
          <a:p>
            <a:r>
              <a:rPr lang="ja-JP" altLang="en-US" sz="2000" dirty="0" smtClean="0">
                <a:solidFill>
                  <a:srgbClr val="0000FF"/>
                </a:solidFill>
              </a:rPr>
              <a:t>新しい家＝図形！</a:t>
            </a:r>
            <a:r>
              <a:rPr lang="en-US" altLang="ja-JP" sz="2000" dirty="0" smtClean="0">
                <a:solidFill>
                  <a:srgbClr val="0000FF"/>
                </a:solidFill>
              </a:rPr>
              <a:t>100</a:t>
            </a:r>
            <a:r>
              <a:rPr lang="ja-JP" altLang="en-US" sz="2000" dirty="0" smtClean="0">
                <a:solidFill>
                  <a:srgbClr val="0000FF"/>
                </a:solidFill>
              </a:rPr>
              <a:t>　（赤）　（黄色）　家を作る。</a:t>
            </a:r>
            <a:endParaRPr lang="ja-JP" altLang="en-US" sz="2000" dirty="0">
              <a:solidFill>
                <a:srgbClr val="0000FF"/>
              </a:solidFill>
            </a:endParaRPr>
          </a:p>
        </p:txBody>
      </p:sp>
      <p:sp>
        <p:nvSpPr>
          <p:cNvPr id="5" name="角丸四角形吹き出し 4"/>
          <p:cNvSpPr/>
          <p:nvPr/>
        </p:nvSpPr>
        <p:spPr>
          <a:xfrm>
            <a:off x="5769382" y="5373528"/>
            <a:ext cx="3104177" cy="914115"/>
          </a:xfrm>
          <a:prstGeom prst="wedgeRoundRectCallout">
            <a:avLst>
              <a:gd name="adj1" fmla="val -77399"/>
              <a:gd name="adj2" fmla="val 57847"/>
              <a:gd name="adj3" fmla="val 16667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r>
              <a:rPr lang="ja-JP" altLang="en-US" dirty="0" smtClean="0"/>
              <a:t>行目</a:t>
            </a:r>
            <a:r>
              <a:rPr kumimoji="1" lang="ja-JP" altLang="en-US" dirty="0" smtClean="0"/>
              <a:t>で設定した順番で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値（パラメータ）を送る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825233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ボタンで図形を操作する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ボタンを押したら図形を移動させる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図形をボタンにすることもできる</a:t>
            </a:r>
            <a:endParaRPr kumimoji="1" lang="ja-JP" altLang="en-US" dirty="0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 rotWithShape="1">
          <a:blip r:embed="rId3"/>
          <a:srcRect r="4000" b="10799"/>
          <a:stretch/>
        </p:blipFill>
        <p:spPr>
          <a:xfrm>
            <a:off x="2465313" y="2885102"/>
            <a:ext cx="4300869" cy="2796905"/>
          </a:xfrm>
          <a:prstGeom prst="rect">
            <a:avLst/>
          </a:prstGeom>
        </p:spPr>
      </p:pic>
      <p:sp>
        <p:nvSpPr>
          <p:cNvPr id="5" name="テキスト ボックス 4"/>
          <p:cNvSpPr txBox="1"/>
          <p:nvPr/>
        </p:nvSpPr>
        <p:spPr>
          <a:xfrm>
            <a:off x="896181" y="5838843"/>
            <a:ext cx="7271884" cy="830997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2400" dirty="0">
                <a:solidFill>
                  <a:srgbClr val="0000FF"/>
                </a:solidFill>
              </a:rPr>
              <a:t>右移動ボタン＝ボタン！”</a:t>
            </a:r>
            <a:r>
              <a:rPr lang="en-US" altLang="ja-JP" sz="2400" dirty="0" smtClean="0">
                <a:solidFill>
                  <a:srgbClr val="0000FF"/>
                </a:solidFill>
              </a:rPr>
              <a:t>PUSH”</a:t>
            </a:r>
            <a:r>
              <a:rPr lang="ja-JP" altLang="en-US" sz="2400" dirty="0">
                <a:solidFill>
                  <a:srgbClr val="0000FF"/>
                </a:solidFill>
              </a:rPr>
              <a:t>　作る。</a:t>
            </a:r>
          </a:p>
          <a:p>
            <a:r>
              <a:rPr lang="ja-JP" altLang="en-US" sz="2400" dirty="0">
                <a:solidFill>
                  <a:srgbClr val="0000FF"/>
                </a:solidFill>
              </a:rPr>
              <a:t>右移動ボタン：動作＝</a:t>
            </a:r>
            <a:r>
              <a:rPr lang="ja-JP" altLang="en-US" sz="2400" dirty="0" smtClean="0">
                <a:solidFill>
                  <a:srgbClr val="0000FF"/>
                </a:solidFill>
              </a:rPr>
              <a:t>「新しい</a:t>
            </a:r>
            <a:r>
              <a:rPr lang="ja-JP" altLang="en-US" sz="2400" dirty="0">
                <a:solidFill>
                  <a:srgbClr val="0000FF"/>
                </a:solidFill>
              </a:rPr>
              <a:t>家！</a:t>
            </a:r>
            <a:r>
              <a:rPr lang="en-US" altLang="ja-JP" sz="2400" dirty="0">
                <a:solidFill>
                  <a:srgbClr val="0000FF"/>
                </a:solidFill>
              </a:rPr>
              <a:t>100</a:t>
            </a:r>
            <a:r>
              <a:rPr lang="ja-JP" altLang="en-US" sz="2400" dirty="0">
                <a:solidFill>
                  <a:srgbClr val="0000FF"/>
                </a:solidFill>
              </a:rPr>
              <a:t>　</a:t>
            </a:r>
            <a:r>
              <a:rPr lang="en-US" altLang="ja-JP" sz="2400" dirty="0">
                <a:solidFill>
                  <a:srgbClr val="0000FF"/>
                </a:solidFill>
              </a:rPr>
              <a:t>0</a:t>
            </a:r>
            <a:r>
              <a:rPr lang="ja-JP" altLang="en-US" sz="2400" dirty="0">
                <a:solidFill>
                  <a:srgbClr val="0000FF"/>
                </a:solidFill>
              </a:rPr>
              <a:t>　移動する。」。</a:t>
            </a:r>
            <a:endParaRPr lang="ja-JP" altLang="en-US" sz="2400" dirty="0">
              <a:solidFill>
                <a:srgbClr val="0000FF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2288940" y="2822382"/>
            <a:ext cx="1238535" cy="470398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角丸四角形吹き出し 6"/>
          <p:cNvSpPr/>
          <p:nvPr/>
        </p:nvSpPr>
        <p:spPr>
          <a:xfrm>
            <a:off x="595751" y="3606377"/>
            <a:ext cx="2492749" cy="627197"/>
          </a:xfrm>
          <a:prstGeom prst="wedgeRoundRectCallout">
            <a:avLst>
              <a:gd name="adj1" fmla="val 33579"/>
              <a:gd name="adj2" fmla="val -112500"/>
              <a:gd name="adj3" fmla="val 16667"/>
            </a:avLst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押したら家が移動する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175888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 smtClean="0"/>
              <a:t>（課題</a:t>
            </a:r>
            <a:r>
              <a:rPr kumimoji="1" lang="ja-JP" altLang="en-US" dirty="0" smtClean="0"/>
              <a:t>）</a:t>
            </a:r>
            <a:r>
              <a:rPr lang="ja-JP" altLang="en-US" dirty="0" smtClean="0"/>
              <a:t>次のプログラムを作成する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kumimoji="1" lang="ja-JP" altLang="en-US" dirty="0" smtClean="0"/>
              <a:t>図形に星を作る命令を作って実行する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命令の名前は自由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パラメータには「星の大きさ」と「色」を指定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dirty="0" smtClean="0"/>
              <a:t>例：　</a:t>
            </a:r>
            <a:r>
              <a:rPr lang="ja-JP" altLang="en-US" u="sng" dirty="0" smtClean="0"/>
              <a:t>図形！</a:t>
            </a:r>
            <a:r>
              <a:rPr lang="en-US" altLang="ja-JP" u="sng" dirty="0" smtClean="0"/>
              <a:t>100</a:t>
            </a:r>
            <a:r>
              <a:rPr lang="ja-JP" altLang="en-US" u="sng" dirty="0" smtClean="0"/>
              <a:t>　（黄色）　星を作る。</a:t>
            </a:r>
            <a:endParaRPr lang="en-US" altLang="ja-JP" u="sng" dirty="0" smtClean="0"/>
          </a:p>
          <a:p>
            <a:pPr lvl="1"/>
            <a:endParaRPr lang="en-US" altLang="ja-JP" u="sng" dirty="0" smtClean="0"/>
          </a:p>
          <a:p>
            <a:pPr marL="514350" indent="-514350">
              <a:buFont typeface="+mj-lt"/>
              <a:buAutoNum type="arabicPeriod"/>
            </a:pPr>
            <a:r>
              <a:rPr lang="ja-JP" altLang="en-US" dirty="0" smtClean="0"/>
              <a:t>作成した星をボタンで操作する</a:t>
            </a:r>
            <a:endParaRPr lang="en-US" altLang="ja-JP" dirty="0" smtClean="0"/>
          </a:p>
          <a:p>
            <a:pPr marL="800100" lvl="1" indent="-346075"/>
            <a:r>
              <a:rPr lang="ja-JP" altLang="en-US" dirty="0" smtClean="0"/>
              <a:t>ボタンを</a:t>
            </a:r>
            <a:r>
              <a:rPr lang="en-US" altLang="ja-JP" dirty="0" smtClean="0"/>
              <a:t>2</a:t>
            </a:r>
            <a:r>
              <a:rPr lang="ja-JP" altLang="en-US" dirty="0" smtClean="0"/>
              <a:t>つ作成</a:t>
            </a:r>
            <a:endParaRPr lang="en-US" altLang="ja-JP" dirty="0" smtClean="0"/>
          </a:p>
          <a:p>
            <a:pPr marL="800100" lvl="1" indent="-346075"/>
            <a:r>
              <a:rPr lang="ja-JP" altLang="en-US" dirty="0" smtClean="0"/>
              <a:t>ボタンを押したときの操作は自由</a:t>
            </a:r>
            <a:endParaRPr lang="en-US" altLang="ja-JP" dirty="0" smtClean="0"/>
          </a:p>
          <a:p>
            <a:pPr marL="800100" lvl="1" indent="-346075"/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505364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今日の課題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作成した課題のプログラムを提出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提出先は学科別</a:t>
            </a:r>
            <a:r>
              <a:rPr kumimoji="1" lang="en-US" altLang="ja-JP" dirty="0" smtClean="0"/>
              <a:t>E-</a:t>
            </a:r>
            <a:r>
              <a:rPr kumimoji="1" lang="ja-JP" altLang="en-US" dirty="0" smtClean="0"/>
              <a:t>ラーニング（</a:t>
            </a:r>
            <a:r>
              <a:rPr kumimoji="1" lang="en-US" altLang="ja-JP" dirty="0" smtClean="0"/>
              <a:t>Moodle</a:t>
            </a:r>
            <a:r>
              <a:rPr kumimoji="1" lang="ja-JP" altLang="en-US" dirty="0" smtClean="0"/>
              <a:t>）内の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「</a:t>
            </a:r>
            <a:r>
              <a:rPr kumimoji="1" lang="ja-JP" altLang="en-US" u="sng" dirty="0" smtClean="0"/>
              <a:t>今日の課題（</a:t>
            </a:r>
            <a:r>
              <a:rPr kumimoji="1" lang="en-US" altLang="ja-JP" u="sng" dirty="0" smtClean="0"/>
              <a:t>5</a:t>
            </a:r>
            <a:r>
              <a:rPr kumimoji="1" lang="en-US" altLang="ja-JP" u="sng" dirty="0" smtClean="0"/>
              <a:t>/</a:t>
            </a:r>
            <a:r>
              <a:rPr kumimoji="1" lang="en-US" altLang="ja-JP" u="sng" dirty="0" smtClean="0"/>
              <a:t>15</a:t>
            </a:r>
            <a:r>
              <a:rPr kumimoji="1" lang="ja-JP" altLang="en-US" u="sng" dirty="0" smtClean="0"/>
              <a:t>）</a:t>
            </a:r>
            <a:r>
              <a:rPr kumimoji="1" lang="ja-JP" altLang="en-US" dirty="0" smtClean="0"/>
              <a:t>」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作成したプログラムをコピーして、貼り付け</a:t>
            </a:r>
            <a:endParaRPr lang="en-US" altLang="ja-JP" dirty="0" smtClean="0"/>
          </a:p>
          <a:p>
            <a:endParaRPr kumimoji="1" lang="en-US" altLang="ja-JP" dirty="0"/>
          </a:p>
          <a:p>
            <a:r>
              <a:rPr lang="ja-JP" altLang="en-US" dirty="0" smtClean="0">
                <a:solidFill>
                  <a:srgbClr val="FF0000"/>
                </a:solidFill>
              </a:rPr>
              <a:t>注意</a:t>
            </a:r>
            <a:endParaRPr lang="en-US" altLang="ja-JP" dirty="0" smtClean="0">
              <a:solidFill>
                <a:srgbClr val="FF0000"/>
              </a:solidFill>
            </a:endParaRPr>
          </a:p>
          <a:p>
            <a:pPr lvl="1"/>
            <a:r>
              <a:rPr kumimoji="1" lang="ja-JP" altLang="en-US" dirty="0" smtClean="0"/>
              <a:t>プログラムの先頭に学籍番号と氏名を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u="sng" dirty="0" smtClean="0"/>
              <a:t>コメント（学籍番号の前に「</a:t>
            </a:r>
            <a:r>
              <a:rPr kumimoji="1" lang="en-US" altLang="ja-JP" u="sng" dirty="0" smtClean="0"/>
              <a:t>//</a:t>
            </a:r>
            <a:r>
              <a:rPr kumimoji="1" lang="ja-JP" altLang="en-US" u="sng" dirty="0" smtClean="0"/>
              <a:t>」を入力）で記</a:t>
            </a:r>
            <a:r>
              <a:rPr kumimoji="1" lang="ja-JP" altLang="en-US" dirty="0" smtClean="0"/>
              <a:t>入</a:t>
            </a:r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555599" y="5901525"/>
            <a:ext cx="4522630" cy="52322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2800" dirty="0" smtClean="0"/>
              <a:t>例：　</a:t>
            </a:r>
            <a:r>
              <a:rPr kumimoji="1" lang="en-US" altLang="ja-JP" sz="2800" dirty="0" smtClean="0"/>
              <a:t>//FL17A000 </a:t>
            </a:r>
            <a:r>
              <a:rPr kumimoji="1" lang="ja-JP" altLang="en-US" sz="2800" dirty="0" smtClean="0"/>
              <a:t>　電通太郎</a:t>
            </a:r>
            <a:endParaRPr kumimoji="1" lang="ja-JP" altLang="en-US" sz="2800" dirty="0"/>
          </a:p>
        </p:txBody>
      </p:sp>
    </p:spTree>
    <p:extLst>
      <p:ext uri="{BB962C8B-B14F-4D97-AF65-F5344CB8AC3E}">
        <p14:creationId xmlns:p14="http://schemas.microsoft.com/office/powerpoint/2010/main" val="365772615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1404</TotalTime>
  <Words>375</Words>
  <Application>Microsoft Macintosh PowerPoint</Application>
  <PresentationFormat>画面に合わせる (4:3)</PresentationFormat>
  <Paragraphs>133</Paragraphs>
  <Slides>9</Slides>
  <Notes>5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0" baseType="lpstr">
      <vt:lpstr>ホワイト</vt:lpstr>
      <vt:lpstr>プログラミング基礎演習1</vt:lpstr>
      <vt:lpstr>前回の復習</vt:lpstr>
      <vt:lpstr>大きさを変更して家を作りたい</vt:lpstr>
      <vt:lpstr>オリジナルの命令を作成する</vt:lpstr>
      <vt:lpstr>大きさを変更して家を作りたい</vt:lpstr>
      <vt:lpstr>練習</vt:lpstr>
      <vt:lpstr>ボタンで図形を操作する</vt:lpstr>
      <vt:lpstr>（課題）次のプログラムを作成する</vt:lpstr>
      <vt:lpstr>今日の課題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プログラミング基礎演習1</dc:title>
  <dc:creator>島袋 舞子</dc:creator>
  <cp:lastModifiedBy>島袋 舞子</cp:lastModifiedBy>
  <cp:revision>69</cp:revision>
  <dcterms:created xsi:type="dcterms:W3CDTF">2017-04-16T16:00:00Z</dcterms:created>
  <dcterms:modified xsi:type="dcterms:W3CDTF">2017-05-14T04:36:35Z</dcterms:modified>
</cp:coreProperties>
</file>

<file path=docProps/thumbnail.jpeg>
</file>