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9" r:id="rId3"/>
    <p:sldId id="286" r:id="rId4"/>
    <p:sldId id="287" r:id="rId5"/>
    <p:sldId id="289" r:id="rId6"/>
    <p:sldId id="290" r:id="rId7"/>
    <p:sldId id="288" r:id="rId8"/>
    <p:sldId id="257" r:id="rId9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FF00"/>
    <a:srgbClr val="00F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028" autoAdjust="0"/>
  </p:normalViewPr>
  <p:slideViewPr>
    <p:cSldViewPr snapToGrid="0" snapToObjects="1">
      <p:cViewPr varScale="1">
        <p:scale>
          <a:sx n="78" d="100"/>
          <a:sy n="78" d="100"/>
        </p:scale>
        <p:origin x="17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491E9-E8DF-7B40-8854-54B8D851C8F3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D4CB0-8B77-7441-8303-64A0845B71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995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かめた＝タートル！作る。</a:t>
            </a:r>
          </a:p>
          <a:p>
            <a:endParaRPr kumimoji="1" lang="ja-JP" altLang="en-US" dirty="0" smtClean="0"/>
          </a:p>
          <a:p>
            <a:r>
              <a:rPr kumimoji="1" lang="ja-JP" altLang="en-US" dirty="0" smtClean="0"/>
              <a:t>図形：星を作る＝「｜大きさ　色｜</a:t>
            </a:r>
          </a:p>
          <a:p>
            <a:r>
              <a:rPr kumimoji="1" lang="ja-JP" altLang="en-US" dirty="0" smtClean="0"/>
              <a:t>　「かめた！（大きさ）　歩く　</a:t>
            </a:r>
            <a:r>
              <a:rPr kumimoji="1" lang="en-US" altLang="ja-JP" dirty="0" smtClean="0"/>
              <a:t>144</a:t>
            </a:r>
            <a:r>
              <a:rPr kumimoji="1" lang="ja-JP" altLang="en-US" dirty="0" smtClean="0"/>
              <a:t>　右回り」！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回　繰り返す。</a:t>
            </a:r>
          </a:p>
          <a:p>
            <a:r>
              <a:rPr kumimoji="1" lang="ja-JP" altLang="en-US" dirty="0" smtClean="0"/>
              <a:t>　かめた！図形にする　（色）　塗る。</a:t>
            </a:r>
          </a:p>
          <a:p>
            <a:r>
              <a:rPr kumimoji="1" lang="ja-JP" altLang="en-US" dirty="0" smtClean="0"/>
              <a:t>」。</a:t>
            </a:r>
          </a:p>
          <a:p>
            <a:endParaRPr kumimoji="1" lang="ja-JP" altLang="en-US" dirty="0" smtClean="0"/>
          </a:p>
          <a:p>
            <a:r>
              <a:rPr kumimoji="1" lang="ja-JP" altLang="en-US" dirty="0" smtClean="0"/>
              <a:t>星＝図形！</a:t>
            </a:r>
            <a:r>
              <a:rPr kumimoji="1" lang="en-US" altLang="ja-JP" dirty="0" smtClean="0"/>
              <a:t>100</a:t>
            </a:r>
            <a:r>
              <a:rPr kumimoji="1" lang="ja-JP" altLang="en-US" dirty="0" smtClean="0"/>
              <a:t>　（赤）　星を作る。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3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上ボタン＝ボタン！”上”　作る。</a:t>
            </a:r>
          </a:p>
          <a:p>
            <a:r>
              <a:rPr kumimoji="1" lang="ja-JP" altLang="en-US" dirty="0" smtClean="0"/>
              <a:t>上ボタン：動作＝「星！</a:t>
            </a:r>
            <a:r>
              <a:rPr kumimoji="1" lang="en-US" altLang="ja-JP" dirty="0" smtClean="0"/>
              <a:t>0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50</a:t>
            </a:r>
            <a:r>
              <a:rPr kumimoji="1" lang="ja-JP" altLang="en-US" dirty="0" smtClean="0"/>
              <a:t>　移動する」。</a:t>
            </a:r>
          </a:p>
          <a:p>
            <a:endParaRPr kumimoji="1" lang="ja-JP" altLang="en-US" dirty="0" smtClean="0"/>
          </a:p>
          <a:p>
            <a:r>
              <a:rPr kumimoji="1" lang="ja-JP" altLang="en-US" dirty="0" smtClean="0"/>
              <a:t>下ボタン＝ボタン！”下”　作る。</a:t>
            </a:r>
          </a:p>
          <a:p>
            <a:r>
              <a:rPr kumimoji="1" lang="ja-JP" altLang="en-US" dirty="0" smtClean="0"/>
              <a:t>下ボタン：動作＝「星！</a:t>
            </a:r>
            <a:r>
              <a:rPr kumimoji="1" lang="en-US" altLang="ja-JP" dirty="0" smtClean="0"/>
              <a:t>0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-50</a:t>
            </a:r>
            <a:r>
              <a:rPr kumimoji="1" lang="ja-JP" altLang="en-US" dirty="0" smtClean="0"/>
              <a:t>　移動する」。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512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時計＝タイマー！作る。</a:t>
            </a:r>
          </a:p>
          <a:p>
            <a:r>
              <a:rPr kumimoji="1" lang="ja-JP" altLang="en-US" dirty="0" smtClean="0"/>
              <a:t>時計！「</a:t>
            </a:r>
          </a:p>
          <a:p>
            <a:r>
              <a:rPr kumimoji="1" lang="ja-JP" altLang="en-US" dirty="0" smtClean="0"/>
              <a:t>　星！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0</a:t>
            </a:r>
            <a:r>
              <a:rPr kumimoji="1" lang="ja-JP" altLang="en-US" dirty="0" smtClean="0"/>
              <a:t>　移動する。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」実行。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838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星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＝図形！</a:t>
            </a:r>
            <a:r>
              <a:rPr kumimoji="1" lang="en-US" altLang="ja-JP" dirty="0" smtClean="0"/>
              <a:t>100</a:t>
            </a:r>
            <a:r>
              <a:rPr kumimoji="1" lang="ja-JP" altLang="en-US" dirty="0" smtClean="0"/>
              <a:t>　（水色）　星を作る。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時計＝タイマー！作る。</a:t>
            </a:r>
          </a:p>
          <a:p>
            <a:r>
              <a:rPr kumimoji="1" lang="ja-JP" altLang="en-US" dirty="0" smtClean="0"/>
              <a:t>時計！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　時間「</a:t>
            </a:r>
          </a:p>
          <a:p>
            <a:r>
              <a:rPr kumimoji="1" lang="ja-JP" altLang="en-US" dirty="0" smtClean="0"/>
              <a:t>　星！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0</a:t>
            </a:r>
            <a:r>
              <a:rPr kumimoji="1" lang="ja-JP" altLang="en-US" dirty="0" smtClean="0"/>
              <a:t>　移動する。</a:t>
            </a:r>
          </a:p>
          <a:p>
            <a:r>
              <a:rPr kumimoji="1" lang="ja-JP" altLang="en-US" dirty="0" smtClean="0"/>
              <a:t>　星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！</a:t>
            </a:r>
            <a:r>
              <a:rPr kumimoji="1" lang="en-US" altLang="ja-JP" dirty="0" smtClean="0"/>
              <a:t>0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　移動する。</a:t>
            </a:r>
          </a:p>
          <a:p>
            <a:r>
              <a:rPr kumimoji="1" lang="ja-JP" altLang="en-US" dirty="0" smtClean="0"/>
              <a:t>」実行。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71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高校生のプログラムを見せる？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998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817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637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16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16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67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931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364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94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492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728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3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80CDE-5DC7-B143-80D1-24A437A3E8A5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895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dolittle.eplang.jp/index.php?ref_basic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プログラミング基礎演習</a:t>
            </a:r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第</a:t>
            </a:r>
            <a:r>
              <a:rPr lang="en-US" altLang="ja-JP" dirty="0" smtClean="0"/>
              <a:t>7</a:t>
            </a:r>
            <a:r>
              <a:rPr lang="ja-JP" altLang="en-US" dirty="0" smtClean="0"/>
              <a:t>回</a:t>
            </a:r>
            <a:endParaRPr lang="en-US" altLang="ja-JP" dirty="0" smtClean="0"/>
          </a:p>
          <a:p>
            <a:r>
              <a:rPr lang="ja-JP" altLang="en-US" dirty="0" smtClean="0"/>
              <a:t>タイマーを使って図形を動かそう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0781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前回の復習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星</a:t>
            </a:r>
            <a:r>
              <a:rPr lang="ja-JP" altLang="en-US" dirty="0" smtClean="0"/>
              <a:t>を描く命令を作ろう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図形に追加する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命令の名前は自由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「大きさ」と「色」を指定できるようにする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例：　図形！</a:t>
            </a:r>
            <a:r>
              <a:rPr lang="en-US" altLang="ja-JP" dirty="0" smtClean="0"/>
              <a:t>100</a:t>
            </a:r>
            <a:r>
              <a:rPr lang="ja-JP" altLang="en-US" dirty="0" smtClean="0"/>
              <a:t>　（赤）　星を作る。</a:t>
            </a:r>
            <a:endParaRPr lang="en-US" altLang="ja-JP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66119" y="4227562"/>
            <a:ext cx="7611762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0000FF"/>
                </a:solidFill>
              </a:rPr>
              <a:t>Step1: </a:t>
            </a:r>
            <a:r>
              <a:rPr lang="ja-JP" altLang="en-US" sz="2400" dirty="0" smtClean="0">
                <a:solidFill>
                  <a:srgbClr val="0000FF"/>
                </a:solidFill>
              </a:rPr>
              <a:t>星を描くプログラムを作る</a:t>
            </a:r>
            <a:endParaRPr lang="en-US" altLang="ja-JP" sz="2400" dirty="0" smtClean="0">
              <a:solidFill>
                <a:srgbClr val="0000FF"/>
              </a:solidFill>
            </a:endParaRPr>
          </a:p>
          <a:p>
            <a:r>
              <a:rPr lang="en-US" altLang="ja-JP" sz="2400" dirty="0" smtClean="0">
                <a:solidFill>
                  <a:srgbClr val="0000FF"/>
                </a:solidFill>
              </a:rPr>
              <a:t>Step2:</a:t>
            </a:r>
            <a:r>
              <a:rPr lang="ja-JP" altLang="en-US" sz="2400" dirty="0">
                <a:solidFill>
                  <a:srgbClr val="0000FF"/>
                </a:solidFill>
              </a:rPr>
              <a:t> </a:t>
            </a:r>
            <a:r>
              <a:rPr lang="ja-JP" altLang="en-US" sz="2400" dirty="0" smtClean="0">
                <a:solidFill>
                  <a:srgbClr val="0000FF"/>
                </a:solidFill>
              </a:rPr>
              <a:t>作ったプログラムを「」。で囲む</a:t>
            </a:r>
            <a:endParaRPr lang="en-US" altLang="ja-JP" sz="2400" dirty="0" smtClean="0">
              <a:solidFill>
                <a:srgbClr val="0000FF"/>
              </a:solidFill>
            </a:endParaRPr>
          </a:p>
          <a:p>
            <a:r>
              <a:rPr lang="en-US" altLang="ja-JP" sz="2400" dirty="0" smtClean="0">
                <a:solidFill>
                  <a:srgbClr val="0000FF"/>
                </a:solidFill>
              </a:rPr>
              <a:t>Step3:</a:t>
            </a:r>
            <a:r>
              <a:rPr lang="ja-JP" altLang="en-US" sz="2400" dirty="0">
                <a:solidFill>
                  <a:srgbClr val="0000FF"/>
                </a:solidFill>
              </a:rPr>
              <a:t> </a:t>
            </a:r>
            <a:r>
              <a:rPr lang="ja-JP" altLang="en-US" sz="2400" dirty="0" smtClean="0">
                <a:solidFill>
                  <a:srgbClr val="0000FF"/>
                </a:solidFill>
              </a:rPr>
              <a:t>「の前に＝をつけて、命令を追加するオブジェクトと</a:t>
            </a:r>
            <a:r>
              <a:rPr lang="en-US" altLang="ja-JP" sz="2400" dirty="0" smtClean="0">
                <a:solidFill>
                  <a:srgbClr val="0000FF"/>
                </a:solidFill>
              </a:rPr>
              <a:t/>
            </a:r>
            <a:br>
              <a:rPr lang="en-US" altLang="ja-JP" sz="2400" dirty="0" smtClean="0">
                <a:solidFill>
                  <a:srgbClr val="0000FF"/>
                </a:solidFill>
              </a:rPr>
            </a:br>
            <a:r>
              <a:rPr lang="ja-JP" altLang="en-US" sz="2400" dirty="0" smtClean="0">
                <a:solidFill>
                  <a:srgbClr val="0000FF"/>
                </a:solidFill>
              </a:rPr>
              <a:t>　　　　追加する命令の名前を記述する</a:t>
            </a:r>
            <a:endParaRPr lang="en-US" altLang="ja-JP" sz="2400" dirty="0" smtClean="0">
              <a:solidFill>
                <a:srgbClr val="0000FF"/>
              </a:solidFill>
            </a:endParaRPr>
          </a:p>
          <a:p>
            <a:r>
              <a:rPr lang="en-US" altLang="ja-JP" sz="2400" dirty="0" smtClean="0">
                <a:solidFill>
                  <a:srgbClr val="0000FF"/>
                </a:solidFill>
              </a:rPr>
              <a:t>Step4:</a:t>
            </a:r>
            <a:r>
              <a:rPr lang="ja-JP" altLang="en-US" sz="2400" dirty="0">
                <a:solidFill>
                  <a:srgbClr val="0000FF"/>
                </a:solidFill>
              </a:rPr>
              <a:t> </a:t>
            </a:r>
            <a:r>
              <a:rPr lang="ja-JP" altLang="en-US" sz="2400" dirty="0" smtClean="0">
                <a:solidFill>
                  <a:srgbClr val="0000FF"/>
                </a:solidFill>
              </a:rPr>
              <a:t>パラメータの設定をする</a:t>
            </a:r>
            <a:endParaRPr lang="en-US" altLang="ja-JP" sz="2400" dirty="0" smtClean="0">
              <a:solidFill>
                <a:srgbClr val="0000FF"/>
              </a:solidFill>
            </a:endParaRPr>
          </a:p>
          <a:p>
            <a:r>
              <a:rPr lang="en-US" altLang="ja-JP" sz="2400" dirty="0" smtClean="0">
                <a:solidFill>
                  <a:srgbClr val="0000FF"/>
                </a:solidFill>
              </a:rPr>
              <a:t>Step5:</a:t>
            </a:r>
            <a:r>
              <a:rPr lang="ja-JP" altLang="en-US" sz="2400" dirty="0">
                <a:solidFill>
                  <a:srgbClr val="0000FF"/>
                </a:solidFill>
              </a:rPr>
              <a:t> </a:t>
            </a:r>
            <a:r>
              <a:rPr lang="ja-JP" altLang="en-US" sz="2400" dirty="0" smtClean="0">
                <a:solidFill>
                  <a:srgbClr val="0000FF"/>
                </a:solidFill>
              </a:rPr>
              <a:t>命令を実行してみる</a:t>
            </a:r>
            <a:endParaRPr lang="ja-JP" alt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483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前回の復習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ja-JP" altLang="en-US" dirty="0" smtClean="0"/>
              <a:t>星を操作するボタンを作ろう</a:t>
            </a:r>
          </a:p>
          <a:p>
            <a:pPr lvl="1"/>
            <a:r>
              <a:rPr lang="ja-JP" altLang="en-US" dirty="0" smtClean="0"/>
              <a:t>ボタンを押すと星が上に移動するボタン</a:t>
            </a:r>
            <a:endParaRPr lang="en-US" altLang="ja-JP" dirty="0" smtClean="0"/>
          </a:p>
          <a:p>
            <a:pPr lvl="1"/>
            <a:r>
              <a:rPr lang="ja-JP" altLang="en-US" dirty="0"/>
              <a:t>ボタンを押すと星が</a:t>
            </a:r>
            <a:r>
              <a:rPr lang="ja-JP" altLang="en-US" dirty="0" smtClean="0"/>
              <a:t>上下に</a:t>
            </a:r>
            <a:r>
              <a:rPr lang="ja-JP" altLang="en-US" dirty="0"/>
              <a:t>移動する</a:t>
            </a:r>
            <a:r>
              <a:rPr lang="ja-JP" altLang="en-US" dirty="0" smtClean="0"/>
              <a:t>ボタン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ボタン</a:t>
            </a:r>
            <a:r>
              <a:rPr lang="ja-JP" altLang="en-US" dirty="0" smtClean="0"/>
              <a:t>に表示する文字は自由</a:t>
            </a:r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/>
          <a:srcRect r="53436" b="67343"/>
          <a:stretch/>
        </p:blipFill>
        <p:spPr>
          <a:xfrm>
            <a:off x="2339836" y="4146073"/>
            <a:ext cx="4464328" cy="2162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90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タイマー</a:t>
            </a:r>
            <a:r>
              <a:rPr lang="ja-JP" altLang="en-US" dirty="0"/>
              <a:t>オブジェクト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アニメーションはコマ送り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コマを連続して動かすと動いているように見える</a:t>
            </a:r>
            <a:endParaRPr lang="en-US" altLang="ja-JP" dirty="0" smtClean="0"/>
          </a:p>
          <a:p>
            <a:r>
              <a:rPr lang="ja-JP" altLang="en-US" dirty="0" smtClean="0"/>
              <a:t>星を少しずつ移動させる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星</a:t>
            </a:r>
            <a:r>
              <a:rPr kumimoji="1" lang="ja-JP" altLang="en-US" dirty="0" smtClean="0"/>
              <a:t>を少しずつ移動させることを連続しておこなう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「繰り返し」ではなく「タイマー」を使う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39562" y="4827617"/>
            <a:ext cx="6264875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0000FF"/>
                </a:solidFill>
              </a:rPr>
              <a:t>時計＝タイマー！作る。</a:t>
            </a:r>
          </a:p>
          <a:p>
            <a:r>
              <a:rPr lang="ja-JP" altLang="en-US" sz="2800" dirty="0">
                <a:solidFill>
                  <a:srgbClr val="0000FF"/>
                </a:solidFill>
              </a:rPr>
              <a:t>時計</a:t>
            </a:r>
            <a:r>
              <a:rPr lang="ja-JP" altLang="en-US" sz="2800" dirty="0" smtClean="0">
                <a:solidFill>
                  <a:srgbClr val="0000FF"/>
                </a:solidFill>
              </a:rPr>
              <a:t>！「星</a:t>
            </a:r>
            <a:r>
              <a:rPr lang="ja-JP" altLang="en-US" sz="2800" dirty="0">
                <a:solidFill>
                  <a:srgbClr val="0000FF"/>
                </a:solidFill>
              </a:rPr>
              <a:t>！</a:t>
            </a:r>
            <a:r>
              <a:rPr lang="en-US" altLang="ja-JP" sz="2800" dirty="0">
                <a:solidFill>
                  <a:srgbClr val="0000FF"/>
                </a:solidFill>
              </a:rPr>
              <a:t>10</a:t>
            </a:r>
            <a:r>
              <a:rPr lang="ja-JP" altLang="en-US" sz="2800" dirty="0">
                <a:solidFill>
                  <a:srgbClr val="0000FF"/>
                </a:solidFill>
              </a:rPr>
              <a:t>　</a:t>
            </a:r>
            <a:r>
              <a:rPr lang="en-US" altLang="ja-JP" sz="2800" dirty="0">
                <a:solidFill>
                  <a:srgbClr val="0000FF"/>
                </a:solidFill>
              </a:rPr>
              <a:t>0</a:t>
            </a:r>
            <a:r>
              <a:rPr lang="ja-JP" altLang="en-US" sz="2800" dirty="0">
                <a:solidFill>
                  <a:srgbClr val="0000FF"/>
                </a:solidFill>
              </a:rPr>
              <a:t>　移動する</a:t>
            </a:r>
            <a:r>
              <a:rPr lang="ja-JP" altLang="en-US" sz="2800" dirty="0" smtClean="0">
                <a:solidFill>
                  <a:srgbClr val="0000FF"/>
                </a:solidFill>
              </a:rPr>
              <a:t>。」実行</a:t>
            </a:r>
            <a:r>
              <a:rPr lang="ja-JP" altLang="en-US" sz="2800" dirty="0">
                <a:solidFill>
                  <a:srgbClr val="0000FF"/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866322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命令</a:t>
            </a:r>
            <a:r>
              <a:rPr lang="ja-JP" altLang="en-US" dirty="0"/>
              <a:t>一覧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詳細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マニュアルを参照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>
                <a:hlinkClick r:id="rId2"/>
              </a:rPr>
              <a:t>http://</a:t>
            </a:r>
            <a:r>
              <a:rPr lang="en-US" altLang="ja-JP" dirty="0" smtClean="0">
                <a:hlinkClick r:id="rId2"/>
              </a:rPr>
              <a:t>dolittle.eplang.jp/index.php?ref_basic</a:t>
            </a:r>
            <a:endParaRPr lang="en-US" altLang="ja-JP" dirty="0" smtClean="0"/>
          </a:p>
          <a:p>
            <a:pPr lvl="1"/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266447"/>
              </p:ext>
            </p:extLst>
          </p:nvPr>
        </p:nvGraphicFramePr>
        <p:xfrm>
          <a:off x="457200" y="2760183"/>
          <a:ext cx="8307512" cy="3901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5655"/>
                <a:gridCol w="3746364"/>
                <a:gridCol w="3755493"/>
              </a:tblGrid>
              <a:tr h="370840">
                <a:tc>
                  <a:txBody>
                    <a:bodyPr/>
                    <a:lstStyle/>
                    <a:p>
                      <a:r>
                        <a:rPr lang="ja-JP" altLang="en-US" sz="2000" dirty="0" smtClean="0"/>
                        <a:t>命令</a:t>
                      </a:r>
                      <a:endParaRPr lang="ja-JP" altLang="en-US" sz="20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用途</a:t>
                      </a:r>
                      <a:endParaRPr kumimoji="1" lang="ja-JP" altLang="en-US" sz="20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使用例</a:t>
                      </a:r>
                      <a:endParaRPr kumimoji="1" lang="ja-JP" altLang="en-US" sz="20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間隔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実行間隔を指定する。単位は秒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時計＝タイマー！作る。</a:t>
                      </a:r>
                      <a:endParaRPr kumimoji="1" lang="en-US" altLang="ja-JP" sz="2000" dirty="0" smtClean="0"/>
                    </a:p>
                    <a:p>
                      <a:r>
                        <a:rPr kumimoji="1" lang="ja-JP" altLang="en-US" sz="2000" dirty="0" smtClean="0"/>
                        <a:t>時計！</a:t>
                      </a:r>
                      <a:r>
                        <a:rPr kumimoji="1" lang="en-US" altLang="ja-JP" sz="2000" dirty="0" smtClean="0"/>
                        <a:t>0.5</a:t>
                      </a:r>
                      <a:r>
                        <a:rPr kumimoji="1" lang="ja-JP" altLang="en-US" sz="2000" dirty="0" smtClean="0"/>
                        <a:t>　間隔。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回数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実行回数を指定する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 smtClean="0"/>
                        <a:t>時計＝タイマー！作る。</a:t>
                      </a:r>
                      <a:endParaRPr kumimoji="1" lang="en-US" altLang="ja-JP" sz="2000" dirty="0" smtClean="0"/>
                    </a:p>
                    <a:p>
                      <a:r>
                        <a:rPr kumimoji="1" lang="ja-JP" altLang="en-US" sz="2000" dirty="0" smtClean="0"/>
                        <a:t>時計！</a:t>
                      </a:r>
                      <a:r>
                        <a:rPr kumimoji="1" lang="en-US" altLang="ja-JP" sz="2000" dirty="0" smtClean="0"/>
                        <a:t>10</a:t>
                      </a:r>
                      <a:r>
                        <a:rPr kumimoji="1" lang="ja-JP" altLang="en-US" sz="2000" dirty="0" smtClean="0"/>
                        <a:t>　回数。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時間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実行時間を指定する。単位は秒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 smtClean="0"/>
                        <a:t>時計＝タイマー！作る。</a:t>
                      </a:r>
                      <a:endParaRPr kumimoji="1" lang="en-US" altLang="ja-JP" sz="2000" dirty="0" smtClean="0"/>
                    </a:p>
                    <a:p>
                      <a:r>
                        <a:rPr kumimoji="1" lang="ja-JP" altLang="en-US" sz="2000" dirty="0" smtClean="0"/>
                        <a:t>時計！</a:t>
                      </a:r>
                      <a:r>
                        <a:rPr kumimoji="1" lang="en-US" altLang="ja-JP" sz="2000" dirty="0" smtClean="0"/>
                        <a:t>5</a:t>
                      </a:r>
                      <a:r>
                        <a:rPr kumimoji="1" lang="ja-JP" altLang="en-US" sz="2000" dirty="0" smtClean="0"/>
                        <a:t>　時間。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000" dirty="0" smtClean="0"/>
                        <a:t>実行</a:t>
                      </a:r>
                      <a:endParaRPr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タイマーを実行する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 smtClean="0"/>
                        <a:t>時計＝タイマー！作る。</a:t>
                      </a:r>
                      <a:endParaRPr kumimoji="1" lang="en-US" altLang="ja-JP" sz="2000" dirty="0" smtClean="0"/>
                    </a:p>
                    <a:p>
                      <a:r>
                        <a:rPr kumimoji="1" lang="ja-JP" altLang="en-US" sz="2000" dirty="0" smtClean="0"/>
                        <a:t>時計！「かめた！</a:t>
                      </a:r>
                      <a:r>
                        <a:rPr kumimoji="1" lang="en-US" altLang="ja-JP" sz="2000" dirty="0" smtClean="0"/>
                        <a:t>10</a:t>
                      </a:r>
                      <a:r>
                        <a:rPr kumimoji="1" lang="ja-JP" altLang="en-US" sz="2000" dirty="0" smtClean="0"/>
                        <a:t>　歩く」実行。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000" dirty="0" smtClean="0"/>
                        <a:t>中断</a:t>
                      </a:r>
                      <a:endParaRPr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タイマーを中断する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 smtClean="0"/>
                        <a:t>時計＝タイマー！作る。</a:t>
                      </a:r>
                      <a:endParaRPr kumimoji="1" lang="en-US" altLang="ja-JP" sz="2000" dirty="0" smtClean="0"/>
                    </a:p>
                    <a:p>
                      <a:r>
                        <a:rPr kumimoji="1" lang="ja-JP" altLang="en-US" sz="2000" dirty="0" smtClean="0"/>
                        <a:t>時計！中断。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3604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複数のオブジェクトを同時に動かす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新たにタイマーを追加する？</a:t>
            </a:r>
            <a:endParaRPr lang="en-US" altLang="ja-JP" dirty="0"/>
          </a:p>
          <a:p>
            <a:pPr lvl="1"/>
            <a:r>
              <a:rPr lang="ja-JP" altLang="en-US" dirty="0" smtClean="0"/>
              <a:t>最初のタイマーが終わるまで次のタイマーは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実行されない</a:t>
            </a:r>
            <a:endParaRPr lang="en-US" altLang="ja-JP" dirty="0" smtClean="0"/>
          </a:p>
          <a:p>
            <a:pPr lvl="1"/>
            <a:endParaRPr kumimoji="1"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既存のタイマーに追加するのが正解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「」の中に同時に動かしたいオブジェクトを記述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322173" y="3078383"/>
            <a:ext cx="6264875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0000FF"/>
                </a:solidFill>
              </a:rPr>
              <a:t>時計＝タイマー！作る。</a:t>
            </a:r>
          </a:p>
          <a:p>
            <a:r>
              <a:rPr lang="ja-JP" altLang="en-US" sz="2000" dirty="0">
                <a:solidFill>
                  <a:srgbClr val="0000FF"/>
                </a:solidFill>
              </a:rPr>
              <a:t>時計！</a:t>
            </a:r>
            <a:r>
              <a:rPr lang="en-US" altLang="ja-JP" sz="2000" dirty="0">
                <a:solidFill>
                  <a:srgbClr val="0000FF"/>
                </a:solidFill>
              </a:rPr>
              <a:t>3</a:t>
            </a:r>
            <a:r>
              <a:rPr lang="ja-JP" altLang="en-US" sz="2000" dirty="0">
                <a:solidFill>
                  <a:srgbClr val="0000FF"/>
                </a:solidFill>
              </a:rPr>
              <a:t>　時間</a:t>
            </a:r>
            <a:r>
              <a:rPr lang="ja-JP" altLang="en-US" sz="2000" dirty="0" smtClean="0">
                <a:solidFill>
                  <a:srgbClr val="0000FF"/>
                </a:solidFill>
              </a:rPr>
              <a:t>「星</a:t>
            </a:r>
            <a:r>
              <a:rPr lang="ja-JP" altLang="en-US" sz="2000" dirty="0">
                <a:solidFill>
                  <a:srgbClr val="0000FF"/>
                </a:solidFill>
              </a:rPr>
              <a:t>！</a:t>
            </a:r>
            <a:r>
              <a:rPr lang="en-US" altLang="ja-JP" sz="2000" dirty="0">
                <a:solidFill>
                  <a:srgbClr val="0000FF"/>
                </a:solidFill>
              </a:rPr>
              <a:t>10</a:t>
            </a:r>
            <a:r>
              <a:rPr lang="ja-JP" altLang="en-US" sz="2000" dirty="0">
                <a:solidFill>
                  <a:srgbClr val="0000FF"/>
                </a:solidFill>
              </a:rPr>
              <a:t>　</a:t>
            </a:r>
            <a:r>
              <a:rPr lang="en-US" altLang="ja-JP" sz="2000" dirty="0">
                <a:solidFill>
                  <a:srgbClr val="0000FF"/>
                </a:solidFill>
              </a:rPr>
              <a:t>0</a:t>
            </a:r>
            <a:r>
              <a:rPr lang="ja-JP" altLang="en-US" sz="2000" dirty="0">
                <a:solidFill>
                  <a:srgbClr val="0000FF"/>
                </a:solidFill>
              </a:rPr>
              <a:t>　移動する</a:t>
            </a:r>
            <a:r>
              <a:rPr lang="ja-JP" altLang="en-US" sz="2000" dirty="0" smtClean="0">
                <a:solidFill>
                  <a:srgbClr val="0000FF"/>
                </a:solidFill>
              </a:rPr>
              <a:t>。」</a:t>
            </a:r>
            <a:r>
              <a:rPr lang="ja-JP" altLang="en-US" sz="2000" dirty="0">
                <a:solidFill>
                  <a:srgbClr val="0000FF"/>
                </a:solidFill>
              </a:rPr>
              <a:t>実行。</a:t>
            </a:r>
          </a:p>
          <a:p>
            <a:r>
              <a:rPr lang="ja-JP" altLang="en-US" sz="2000" dirty="0">
                <a:solidFill>
                  <a:srgbClr val="0000FF"/>
                </a:solidFill>
              </a:rPr>
              <a:t>時計！</a:t>
            </a:r>
            <a:r>
              <a:rPr lang="en-US" altLang="ja-JP" sz="2000" dirty="0">
                <a:solidFill>
                  <a:srgbClr val="0000FF"/>
                </a:solidFill>
              </a:rPr>
              <a:t>3</a:t>
            </a:r>
            <a:r>
              <a:rPr lang="ja-JP" altLang="en-US" sz="2000" dirty="0">
                <a:solidFill>
                  <a:srgbClr val="0000FF"/>
                </a:solidFill>
              </a:rPr>
              <a:t>　時間</a:t>
            </a:r>
            <a:r>
              <a:rPr lang="ja-JP" altLang="en-US" sz="2000" dirty="0" smtClean="0">
                <a:solidFill>
                  <a:srgbClr val="0000FF"/>
                </a:solidFill>
              </a:rPr>
              <a:t>「星</a:t>
            </a:r>
            <a:r>
              <a:rPr lang="en-US" altLang="ja-JP" sz="2000" dirty="0">
                <a:solidFill>
                  <a:srgbClr val="0000FF"/>
                </a:solidFill>
              </a:rPr>
              <a:t>2</a:t>
            </a:r>
            <a:r>
              <a:rPr lang="ja-JP" altLang="en-US" sz="2000" dirty="0">
                <a:solidFill>
                  <a:srgbClr val="0000FF"/>
                </a:solidFill>
              </a:rPr>
              <a:t>！</a:t>
            </a:r>
            <a:r>
              <a:rPr lang="en-US" altLang="ja-JP" sz="2000" dirty="0">
                <a:solidFill>
                  <a:srgbClr val="0000FF"/>
                </a:solidFill>
              </a:rPr>
              <a:t>0</a:t>
            </a:r>
            <a:r>
              <a:rPr lang="ja-JP" altLang="en-US" sz="2000" dirty="0">
                <a:solidFill>
                  <a:srgbClr val="0000FF"/>
                </a:solidFill>
              </a:rPr>
              <a:t>　</a:t>
            </a:r>
            <a:r>
              <a:rPr lang="en-US" altLang="ja-JP" sz="2000" dirty="0">
                <a:solidFill>
                  <a:srgbClr val="0000FF"/>
                </a:solidFill>
              </a:rPr>
              <a:t>10</a:t>
            </a:r>
            <a:r>
              <a:rPr lang="ja-JP" altLang="en-US" sz="2000" dirty="0">
                <a:solidFill>
                  <a:srgbClr val="0000FF"/>
                </a:solidFill>
              </a:rPr>
              <a:t>　移動する</a:t>
            </a:r>
            <a:r>
              <a:rPr lang="ja-JP" altLang="en-US" sz="2000" dirty="0" smtClean="0">
                <a:solidFill>
                  <a:srgbClr val="0000FF"/>
                </a:solidFill>
              </a:rPr>
              <a:t>。」</a:t>
            </a:r>
            <a:r>
              <a:rPr lang="ja-JP" altLang="en-US" sz="2000" dirty="0">
                <a:solidFill>
                  <a:srgbClr val="0000FF"/>
                </a:solidFill>
              </a:rPr>
              <a:t>実行。</a:t>
            </a:r>
            <a:endParaRPr lang="ja-JP" altLang="en-US" sz="2000" dirty="0">
              <a:solidFill>
                <a:srgbClr val="0000FF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22173" y="5181849"/>
            <a:ext cx="6264875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0000FF"/>
                </a:solidFill>
              </a:rPr>
              <a:t>時計＝タイマー！作る。</a:t>
            </a:r>
          </a:p>
          <a:p>
            <a:r>
              <a:rPr lang="ja-JP" altLang="en-US" sz="2000" dirty="0">
                <a:solidFill>
                  <a:srgbClr val="0000FF"/>
                </a:solidFill>
              </a:rPr>
              <a:t>時計！</a:t>
            </a:r>
            <a:r>
              <a:rPr lang="en-US" altLang="ja-JP" sz="2000" dirty="0">
                <a:solidFill>
                  <a:srgbClr val="0000FF"/>
                </a:solidFill>
              </a:rPr>
              <a:t>3</a:t>
            </a:r>
            <a:r>
              <a:rPr lang="ja-JP" altLang="en-US" sz="2000" dirty="0">
                <a:solidFill>
                  <a:srgbClr val="0000FF"/>
                </a:solidFill>
              </a:rPr>
              <a:t>　時間</a:t>
            </a:r>
            <a:r>
              <a:rPr lang="ja-JP" altLang="en-US" sz="2000" dirty="0" smtClean="0">
                <a:solidFill>
                  <a:srgbClr val="0000FF"/>
                </a:solidFill>
              </a:rPr>
              <a:t>「</a:t>
            </a:r>
            <a:endParaRPr lang="en-US" altLang="ja-JP" sz="2000" dirty="0" smtClean="0">
              <a:solidFill>
                <a:srgbClr val="0000FF"/>
              </a:solidFill>
            </a:endParaRPr>
          </a:p>
          <a:p>
            <a:r>
              <a:rPr lang="ja-JP" altLang="en-US" sz="2000" dirty="0">
                <a:solidFill>
                  <a:srgbClr val="0000FF"/>
                </a:solidFill>
              </a:rPr>
              <a:t>　</a:t>
            </a:r>
            <a:r>
              <a:rPr lang="ja-JP" altLang="en-US" sz="2000" dirty="0" smtClean="0">
                <a:solidFill>
                  <a:srgbClr val="0000FF"/>
                </a:solidFill>
              </a:rPr>
              <a:t>星</a:t>
            </a:r>
            <a:r>
              <a:rPr lang="ja-JP" altLang="en-US" sz="2000" dirty="0">
                <a:solidFill>
                  <a:srgbClr val="0000FF"/>
                </a:solidFill>
              </a:rPr>
              <a:t>！</a:t>
            </a:r>
            <a:r>
              <a:rPr lang="en-US" altLang="ja-JP" sz="2000" dirty="0">
                <a:solidFill>
                  <a:srgbClr val="0000FF"/>
                </a:solidFill>
              </a:rPr>
              <a:t>10</a:t>
            </a:r>
            <a:r>
              <a:rPr lang="ja-JP" altLang="en-US" sz="2000" dirty="0">
                <a:solidFill>
                  <a:srgbClr val="0000FF"/>
                </a:solidFill>
              </a:rPr>
              <a:t>　</a:t>
            </a:r>
            <a:r>
              <a:rPr lang="en-US" altLang="ja-JP" sz="2000" dirty="0">
                <a:solidFill>
                  <a:srgbClr val="0000FF"/>
                </a:solidFill>
              </a:rPr>
              <a:t>0</a:t>
            </a:r>
            <a:r>
              <a:rPr lang="ja-JP" altLang="en-US" sz="2000" dirty="0">
                <a:solidFill>
                  <a:srgbClr val="0000FF"/>
                </a:solidFill>
              </a:rPr>
              <a:t>　移動する</a:t>
            </a:r>
            <a:r>
              <a:rPr lang="ja-JP" altLang="en-US" sz="2000" dirty="0" smtClean="0">
                <a:solidFill>
                  <a:srgbClr val="0000FF"/>
                </a:solidFill>
              </a:rPr>
              <a:t>。</a:t>
            </a:r>
            <a:endParaRPr lang="ja-JP" altLang="en-US" sz="2000" dirty="0">
              <a:solidFill>
                <a:srgbClr val="0000FF"/>
              </a:solidFill>
            </a:endParaRPr>
          </a:p>
          <a:p>
            <a:r>
              <a:rPr lang="ja-JP" altLang="en-US" sz="2000" dirty="0" smtClean="0">
                <a:solidFill>
                  <a:srgbClr val="0000FF"/>
                </a:solidFill>
              </a:rPr>
              <a:t>　星</a:t>
            </a:r>
            <a:r>
              <a:rPr lang="en-US" altLang="ja-JP" sz="2000" dirty="0">
                <a:solidFill>
                  <a:srgbClr val="0000FF"/>
                </a:solidFill>
              </a:rPr>
              <a:t>2</a:t>
            </a:r>
            <a:r>
              <a:rPr lang="ja-JP" altLang="en-US" sz="2000" dirty="0">
                <a:solidFill>
                  <a:srgbClr val="0000FF"/>
                </a:solidFill>
              </a:rPr>
              <a:t>！</a:t>
            </a:r>
            <a:r>
              <a:rPr lang="en-US" altLang="ja-JP" sz="2000" dirty="0">
                <a:solidFill>
                  <a:srgbClr val="0000FF"/>
                </a:solidFill>
              </a:rPr>
              <a:t>0</a:t>
            </a:r>
            <a:r>
              <a:rPr lang="ja-JP" altLang="en-US" sz="2000" dirty="0">
                <a:solidFill>
                  <a:srgbClr val="0000FF"/>
                </a:solidFill>
              </a:rPr>
              <a:t>　</a:t>
            </a:r>
            <a:r>
              <a:rPr lang="en-US" altLang="ja-JP" sz="2000" dirty="0">
                <a:solidFill>
                  <a:srgbClr val="0000FF"/>
                </a:solidFill>
              </a:rPr>
              <a:t>10</a:t>
            </a:r>
            <a:r>
              <a:rPr lang="ja-JP" altLang="en-US" sz="2000" dirty="0">
                <a:solidFill>
                  <a:srgbClr val="0000FF"/>
                </a:solidFill>
              </a:rPr>
              <a:t>　移動する</a:t>
            </a:r>
            <a:r>
              <a:rPr lang="ja-JP" altLang="en-US" sz="2000" dirty="0" smtClean="0">
                <a:solidFill>
                  <a:srgbClr val="0000FF"/>
                </a:solidFill>
              </a:rPr>
              <a:t>。</a:t>
            </a:r>
            <a:endParaRPr lang="en-US" altLang="ja-JP" sz="2000" dirty="0" smtClean="0">
              <a:solidFill>
                <a:srgbClr val="0000FF"/>
              </a:solidFill>
            </a:endParaRPr>
          </a:p>
          <a:p>
            <a:r>
              <a:rPr lang="ja-JP" altLang="en-US" sz="2000" dirty="0" smtClean="0">
                <a:solidFill>
                  <a:srgbClr val="0000FF"/>
                </a:solidFill>
              </a:rPr>
              <a:t>」</a:t>
            </a:r>
            <a:r>
              <a:rPr lang="ja-JP" altLang="en-US" sz="2000" dirty="0">
                <a:solidFill>
                  <a:srgbClr val="0000FF"/>
                </a:solidFill>
              </a:rPr>
              <a:t>実行。</a:t>
            </a:r>
            <a:endParaRPr lang="ja-JP" alt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408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（課題</a:t>
            </a:r>
            <a:r>
              <a:rPr kumimoji="1" lang="ja-JP" altLang="en-US" dirty="0" smtClean="0"/>
              <a:t>）アニメーション作品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自由</a:t>
            </a:r>
            <a:r>
              <a:rPr lang="ja-JP" altLang="en-US" dirty="0" smtClean="0"/>
              <a:t>にアニメーション作品を作ろ</a:t>
            </a:r>
            <a:r>
              <a:rPr lang="ja-JP" altLang="en-US" dirty="0"/>
              <a:t>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テーマを決める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プログラムは読みやすく、簡潔になるようにする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授業で扱っていない命令を使用しても</a:t>
            </a:r>
            <a:r>
              <a:rPr lang="en-US" altLang="ja-JP" dirty="0" smtClean="0"/>
              <a:t>OK</a:t>
            </a:r>
          </a:p>
        </p:txBody>
      </p:sp>
    </p:spTree>
    <p:extLst>
      <p:ext uri="{BB962C8B-B14F-4D97-AF65-F5344CB8AC3E}">
        <p14:creationId xmlns:p14="http://schemas.microsoft.com/office/powerpoint/2010/main" val="117243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今日の課題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作成した課題のプログラムを提出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提出先は学科別</a:t>
            </a:r>
            <a:r>
              <a:rPr kumimoji="1" lang="en-US" altLang="ja-JP" dirty="0" smtClean="0"/>
              <a:t>E-</a:t>
            </a:r>
            <a:r>
              <a:rPr kumimoji="1" lang="ja-JP" altLang="en-US" dirty="0" smtClean="0"/>
              <a:t>ラーニング（</a:t>
            </a:r>
            <a:r>
              <a:rPr kumimoji="1" lang="en-US" altLang="ja-JP" dirty="0" smtClean="0"/>
              <a:t>Moodle</a:t>
            </a:r>
            <a:r>
              <a:rPr kumimoji="1" lang="ja-JP" altLang="en-US" dirty="0" smtClean="0"/>
              <a:t>）内の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「</a:t>
            </a:r>
            <a:r>
              <a:rPr kumimoji="1" lang="ja-JP" altLang="en-US" u="sng" dirty="0" smtClean="0"/>
              <a:t>今日の課題（</a:t>
            </a:r>
            <a:r>
              <a:rPr kumimoji="1" lang="en-US" altLang="ja-JP" u="sng" dirty="0" smtClean="0"/>
              <a:t>5/22</a:t>
            </a:r>
            <a:r>
              <a:rPr kumimoji="1" lang="ja-JP" altLang="en-US" u="sng" dirty="0" smtClean="0"/>
              <a:t>）</a:t>
            </a:r>
            <a:r>
              <a:rPr kumimoji="1" lang="ja-JP" altLang="en-US" dirty="0" smtClean="0"/>
              <a:t>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作成したプログラムをコピーして、貼り付け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>
                <a:solidFill>
                  <a:srgbClr val="FF0000"/>
                </a:solidFill>
              </a:rPr>
              <a:t>注意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1"/>
            <a:r>
              <a:rPr kumimoji="1" lang="ja-JP" altLang="en-US" dirty="0" smtClean="0"/>
              <a:t>プログラムの先頭に学籍番号と氏名を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u="sng" dirty="0" smtClean="0"/>
              <a:t>コメント（学籍番号の前に「</a:t>
            </a:r>
            <a:r>
              <a:rPr kumimoji="1" lang="en-US" altLang="ja-JP" u="sng" dirty="0" smtClean="0"/>
              <a:t>//</a:t>
            </a:r>
            <a:r>
              <a:rPr kumimoji="1" lang="ja-JP" altLang="en-US" u="sng" dirty="0" smtClean="0"/>
              <a:t>」を入力）で記</a:t>
            </a:r>
            <a:r>
              <a:rPr kumimoji="1" lang="ja-JP" altLang="en-US" dirty="0" smtClean="0"/>
              <a:t>入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55599" y="5901525"/>
            <a:ext cx="452263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例：　</a:t>
            </a:r>
            <a:r>
              <a:rPr kumimoji="1" lang="en-US" altLang="ja-JP" sz="2800" dirty="0" smtClean="0"/>
              <a:t>//FL17A000 </a:t>
            </a:r>
            <a:r>
              <a:rPr kumimoji="1" lang="ja-JP" altLang="en-US" sz="2800" dirty="0" smtClean="0"/>
              <a:t>　電通太郎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5772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</TotalTime>
  <Words>415</Words>
  <Application>Microsoft Office PowerPoint</Application>
  <PresentationFormat>画面に合わせる (4:3)</PresentationFormat>
  <Paragraphs>109</Paragraphs>
  <Slides>8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ＭＳ Ｐゴシック</vt:lpstr>
      <vt:lpstr>Arial</vt:lpstr>
      <vt:lpstr>Calibri</vt:lpstr>
      <vt:lpstr>ホワイト</vt:lpstr>
      <vt:lpstr>プログラミング基礎演習1</vt:lpstr>
      <vt:lpstr>前回の復習</vt:lpstr>
      <vt:lpstr>前回の復習</vt:lpstr>
      <vt:lpstr>タイマーオブジェクト</vt:lpstr>
      <vt:lpstr>命令一覧</vt:lpstr>
      <vt:lpstr>複数のオブジェクトを同時に動かす</vt:lpstr>
      <vt:lpstr>（課題）アニメーション作品</vt:lpstr>
      <vt:lpstr>今日の課題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プログラミング基礎演習1</dc:title>
  <dc:creator>島袋 舞子</dc:creator>
  <cp:lastModifiedBy>MC2</cp:lastModifiedBy>
  <cp:revision>90</cp:revision>
  <dcterms:created xsi:type="dcterms:W3CDTF">2017-04-16T16:00:00Z</dcterms:created>
  <dcterms:modified xsi:type="dcterms:W3CDTF">2017-05-15T11:21:03Z</dcterms:modified>
</cp:coreProperties>
</file>