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70" r:id="rId4"/>
    <p:sldId id="272" r:id="rId5"/>
    <p:sldId id="273" r:id="rId6"/>
    <p:sldId id="274" r:id="rId7"/>
    <p:sldId id="275" r:id="rId8"/>
    <p:sldId id="276" r:id="rId9"/>
    <p:sldId id="264" r:id="rId10"/>
    <p:sldId id="257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8" autoAdjust="0"/>
  </p:normalViewPr>
  <p:slideViewPr>
    <p:cSldViewPr snapToGrid="0" snapToObjects="1">
      <p:cViewPr varScale="1">
        <p:scale>
          <a:sx n="64" d="100"/>
          <a:sy n="64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91E9-E8DF-7B40-8854-54B8D851C8F3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4CB0-8B77-7441-8303-64A0845B7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9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■</a:t>
            </a:r>
            <a:r>
              <a:rPr kumimoji="1" lang="ja-JP" altLang="en-US" dirty="0" smtClean="0"/>
              <a:t>好きな図形を書かせる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21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■</a:t>
            </a:r>
            <a:r>
              <a:rPr kumimoji="1" lang="ja-JP" altLang="en-US" dirty="0" smtClean="0"/>
              <a:t>もうひとつ線画を描いて、色を変えてみよう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かめきち＝タートル！作る。</a:t>
            </a:r>
          </a:p>
          <a:p>
            <a:r>
              <a:rPr kumimoji="1" lang="ja-JP" altLang="en-US" dirty="0" smtClean="0"/>
              <a:t>「かめきち！</a:t>
            </a:r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　歩く　</a:t>
            </a:r>
            <a:r>
              <a:rPr kumimoji="1" lang="en-US" altLang="ja-JP" dirty="0" smtClean="0"/>
              <a:t>136</a:t>
            </a:r>
            <a:r>
              <a:rPr kumimoji="1" lang="ja-JP" altLang="en-US" dirty="0" smtClean="0"/>
              <a:t>　左回り」！</a:t>
            </a:r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　繰り返す。</a:t>
            </a:r>
          </a:p>
          <a:p>
            <a:r>
              <a:rPr kumimoji="1" lang="ja-JP" altLang="en-US" dirty="0" smtClean="0"/>
              <a:t>かめきち！（青）線の色。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かめきち！ペンなし　</a:t>
            </a:r>
            <a:r>
              <a:rPr kumimoji="1" lang="en-US" altLang="ja-JP" dirty="0" smtClean="0"/>
              <a:t>−200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　位置　ペンあり。</a:t>
            </a:r>
          </a:p>
          <a:p>
            <a:endParaRPr kumimoji="1" lang="ja-JP" altLang="en-US" dirty="0" smtClean="0"/>
          </a:p>
          <a:p>
            <a:r>
              <a:rPr kumimoji="1" lang="en-US" altLang="ja-JP" dirty="0" smtClean="0"/>
              <a:t>//</a:t>
            </a:r>
            <a:r>
              <a:rPr kumimoji="1" lang="ja-JP" altLang="en-US" dirty="0" smtClean="0"/>
              <a:t>「かめきち！</a:t>
            </a:r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　歩く　</a:t>
            </a:r>
            <a:r>
              <a:rPr kumimoji="1" lang="en-US" altLang="ja-JP" dirty="0" smtClean="0"/>
              <a:t>136</a:t>
            </a:r>
            <a:r>
              <a:rPr kumimoji="1" lang="ja-JP" altLang="en-US" dirty="0" smtClean="0"/>
              <a:t>　左回り」！</a:t>
            </a:r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　繰り返す。</a:t>
            </a:r>
          </a:p>
          <a:p>
            <a:r>
              <a:rPr kumimoji="1" lang="en-US" altLang="ja-JP" dirty="0" smtClean="0"/>
              <a:t>//</a:t>
            </a:r>
            <a:r>
              <a:rPr kumimoji="1" lang="ja-JP" altLang="en-US" dirty="0" smtClean="0"/>
              <a:t>かめきち！（黄色）線の色。　　　　　　</a:t>
            </a:r>
            <a:r>
              <a:rPr kumimoji="1" lang="en-US" altLang="ja-JP" dirty="0" smtClean="0"/>
              <a:t>//// </a:t>
            </a:r>
            <a:r>
              <a:rPr kumimoji="1" lang="ja-JP" altLang="en-US" dirty="0" smtClean="0"/>
              <a:t>失敗例を示す。複数のタートルが必要。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319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4CB0-8B77-7441-8303-64A0845B710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3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81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6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9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6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9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2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0CDE-5DC7-B143-80D1-24A437A3E8A5}" type="datetimeFigureOut">
              <a:rPr kumimoji="1" lang="ja-JP" altLang="en-US" smtClean="0"/>
              <a:t>17/04/23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BEC7-2E3C-5E46-8A9F-06FEF7A4C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9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プログラミング基礎演習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ja-JP" altLang="en-US" dirty="0" smtClean="0"/>
              <a:t>図形を作ろう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78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作成した課題のプログラムを提出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提出先</a:t>
            </a:r>
            <a:r>
              <a:rPr kumimoji="1" lang="ja-JP" altLang="en-US" dirty="0" smtClean="0"/>
              <a:t>は学科別</a:t>
            </a:r>
            <a:r>
              <a:rPr kumimoji="1" lang="en-US" altLang="ja-JP" dirty="0" smtClean="0"/>
              <a:t>E-</a:t>
            </a:r>
            <a:r>
              <a:rPr kumimoji="1" lang="ja-JP" altLang="en-US" dirty="0" smtClean="0"/>
              <a:t>ラーニング（</a:t>
            </a:r>
            <a:r>
              <a:rPr kumimoji="1" lang="en-US" altLang="ja-JP" dirty="0" smtClean="0"/>
              <a:t>Moodle</a:t>
            </a:r>
            <a:r>
              <a:rPr kumimoji="1" lang="ja-JP" altLang="en-US" dirty="0" smtClean="0"/>
              <a:t>）内の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ja-JP" altLang="en-US" u="sng" dirty="0" smtClean="0"/>
              <a:t>今日の課題（</a:t>
            </a:r>
            <a:r>
              <a:rPr kumimoji="1" lang="en-US" altLang="ja-JP" u="sng" dirty="0" smtClean="0"/>
              <a:t>4</a:t>
            </a:r>
            <a:r>
              <a:rPr kumimoji="1" lang="en-US" altLang="ja-JP" u="sng" dirty="0" smtClean="0"/>
              <a:t>/</a:t>
            </a:r>
            <a:r>
              <a:rPr lang="en-US" altLang="ja-JP" u="sng" dirty="0" smtClean="0"/>
              <a:t>24</a:t>
            </a:r>
            <a:r>
              <a:rPr kumimoji="1" lang="ja-JP" altLang="en-US" u="sng" dirty="0" smtClean="0"/>
              <a:t>）</a:t>
            </a:r>
            <a:r>
              <a:rPr kumimoji="1" lang="ja-JP" altLang="en-US" dirty="0" smtClean="0"/>
              <a:t>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作成したプログラムをコピーして、貼り付け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注意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プログラムの先頭に学籍番号と氏名を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u="sng" dirty="0" smtClean="0"/>
              <a:t>コメント（学籍番号の前に「</a:t>
            </a:r>
            <a:r>
              <a:rPr kumimoji="1" lang="en-US" altLang="ja-JP" u="sng" dirty="0" smtClean="0"/>
              <a:t>//</a:t>
            </a:r>
            <a:r>
              <a:rPr kumimoji="1" lang="ja-JP" altLang="en-US" u="sng" dirty="0" smtClean="0"/>
              <a:t>」を入力）で記</a:t>
            </a:r>
            <a:r>
              <a:rPr kumimoji="1" lang="ja-JP" altLang="en-US" dirty="0" smtClean="0"/>
              <a:t>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599" y="5901525"/>
            <a:ext cx="45226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例：　</a:t>
            </a:r>
            <a:r>
              <a:rPr kumimoji="1" lang="en-US" altLang="ja-JP" sz="2800" dirty="0" smtClean="0"/>
              <a:t>//FL17A000 </a:t>
            </a:r>
            <a:r>
              <a:rPr kumimoji="1" lang="ja-JP" altLang="en-US" sz="2800" dirty="0" smtClean="0"/>
              <a:t>　電通太郎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772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/>
              <a:t>繰り返しを使わずに「正四角形」を描こう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繰り返しを使って次の図形を描こう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正四角形</a:t>
            </a:r>
            <a:r>
              <a:rPr lang="ja-JP" altLang="en-US" dirty="0" smtClean="0"/>
              <a:t>、正三角形、</a:t>
            </a:r>
            <a:r>
              <a:rPr kumimoji="1" lang="ja-JP" altLang="en-US" dirty="0" smtClean="0"/>
              <a:t>星</a:t>
            </a:r>
            <a:endParaRPr lang="en-US" altLang="ja-JP" dirty="0"/>
          </a:p>
        </p:txBody>
      </p:sp>
      <p:sp>
        <p:nvSpPr>
          <p:cNvPr id="4" name="二等辺三角形 3"/>
          <p:cNvSpPr/>
          <p:nvPr/>
        </p:nvSpPr>
        <p:spPr>
          <a:xfrm>
            <a:off x="2914065" y="3472727"/>
            <a:ext cx="1358339" cy="117098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598" y="3331955"/>
            <a:ext cx="1375004" cy="131175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412313" y="3472727"/>
            <a:ext cx="1167534" cy="11675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48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8357" t="9692" r="20317" b="5616"/>
          <a:stretch/>
        </p:blipFill>
        <p:spPr>
          <a:xfrm>
            <a:off x="2952750" y="2651125"/>
            <a:ext cx="3143250" cy="296862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繰り返し</a:t>
            </a:r>
            <a:r>
              <a:rPr kumimoji="1" lang="en-US" altLang="ja-JP" dirty="0" smtClean="0"/>
              <a:t>〜</a:t>
            </a:r>
            <a:r>
              <a:rPr kumimoji="1" lang="ja-JP" altLang="en-US" dirty="0" smtClean="0"/>
              <a:t>応用編</a:t>
            </a:r>
            <a:r>
              <a:rPr kumimoji="1" lang="en-US" altLang="ja-JP" dirty="0" smtClean="0"/>
              <a:t>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「回転角度」と「繰り返し回数」を変更すると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幾何学模様を描くことができる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63625" y="5761144"/>
            <a:ext cx="703262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「</a:t>
            </a:r>
            <a:r>
              <a:rPr lang="ja-JP" altLang="en-US" sz="2400" dirty="0" smtClean="0">
                <a:solidFill>
                  <a:srgbClr val="0000FF"/>
                </a:solidFill>
              </a:rPr>
              <a:t>かめた！</a:t>
            </a:r>
            <a:r>
              <a:rPr lang="en-US" altLang="ja-JP" sz="2400" dirty="0">
                <a:solidFill>
                  <a:srgbClr val="0000FF"/>
                </a:solidFill>
              </a:rPr>
              <a:t>200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u="sng" dirty="0">
                <a:solidFill>
                  <a:srgbClr val="0000FF"/>
                </a:solidFill>
              </a:rPr>
              <a:t>136</a:t>
            </a:r>
            <a:r>
              <a:rPr lang="ja-JP" altLang="en-US" sz="2400" dirty="0">
                <a:solidFill>
                  <a:srgbClr val="0000FF"/>
                </a:solidFill>
              </a:rPr>
              <a:t>　左回り」！</a:t>
            </a:r>
            <a:r>
              <a:rPr lang="en-US" altLang="ja-JP" sz="2400" u="sng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　繰り返す。</a:t>
            </a:r>
            <a:endParaRPr lang="en-US" altLang="ja-JP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16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10105" t="4133" r="6271" b="4133"/>
          <a:stretch/>
        </p:blipFill>
        <p:spPr>
          <a:xfrm>
            <a:off x="3048000" y="2635249"/>
            <a:ext cx="3048000" cy="288925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線の色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タートルは線の色を変更することができる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黒、赤、緑、青、黄色、紫、水色、白</a:t>
            </a:r>
            <a:endParaRPr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63625" y="5569057"/>
            <a:ext cx="7032625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かめた＝タートル！作る。 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「</a:t>
            </a:r>
            <a:r>
              <a:rPr lang="ja-JP" altLang="en-US" sz="2400" dirty="0" smtClean="0">
                <a:solidFill>
                  <a:srgbClr val="0000FF"/>
                </a:solidFill>
              </a:rPr>
              <a:t>かめた！</a:t>
            </a:r>
            <a:r>
              <a:rPr lang="en-US" altLang="ja-JP" sz="2400" dirty="0">
                <a:solidFill>
                  <a:srgbClr val="0000FF"/>
                </a:solidFill>
              </a:rPr>
              <a:t>200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136</a:t>
            </a:r>
            <a:r>
              <a:rPr lang="ja-JP" altLang="en-US" sz="2400" dirty="0">
                <a:solidFill>
                  <a:srgbClr val="0000FF"/>
                </a:solidFill>
              </a:rPr>
              <a:t>　左回り」！</a:t>
            </a:r>
            <a:r>
              <a:rPr lang="en-US" altLang="ja-JP" sz="2400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　繰り返す</a:t>
            </a:r>
            <a:r>
              <a:rPr lang="ja-JP" altLang="en-US" sz="2400" dirty="0" smtClean="0">
                <a:solidFill>
                  <a:srgbClr val="0000FF"/>
                </a:solidFill>
              </a:rPr>
              <a:t>。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u="sng" dirty="0" smtClean="0">
                <a:solidFill>
                  <a:srgbClr val="0000FF"/>
                </a:solidFill>
              </a:rPr>
              <a:t>かめた！（青）　線の色。</a:t>
            </a:r>
            <a:endParaRPr lang="en-US" altLang="ja-JP" sz="2400" u="sng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99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複数</a:t>
            </a:r>
            <a:r>
              <a:rPr lang="ja-JP" altLang="en-US" dirty="0"/>
              <a:t>の線画</a:t>
            </a:r>
            <a:r>
              <a:rPr lang="ja-JP" altLang="en-US" dirty="0" smtClean="0"/>
              <a:t>を</a:t>
            </a:r>
            <a:r>
              <a:rPr lang="ja-JP" altLang="en-US" dirty="0" smtClean="0"/>
              <a:t>全て異なる</a:t>
            </a:r>
            <a:r>
              <a:rPr lang="ja-JP" altLang="en-US" dirty="0" smtClean="0"/>
              <a:t>色</a:t>
            </a:r>
            <a:r>
              <a:rPr lang="ja-JP" altLang="en-US" dirty="0"/>
              <a:t>に</a:t>
            </a:r>
            <a:r>
              <a:rPr lang="ja-JP" altLang="en-US" dirty="0" smtClean="0"/>
              <a:t>したい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タートルに「線の色を変更！」と命令している</a:t>
            </a:r>
            <a:endParaRPr lang="en-US" altLang="ja-JP" dirty="0" smtClean="0"/>
          </a:p>
          <a:p>
            <a:r>
              <a:rPr lang="ja-JP" altLang="en-US" dirty="0" smtClean="0"/>
              <a:t>他の色に変更したいときは、別のタートルで描き、命令しないといけない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7895" t="10233" r="14065" b="8942"/>
          <a:stretch/>
        </p:blipFill>
        <p:spPr>
          <a:xfrm>
            <a:off x="5588000" y="3525715"/>
            <a:ext cx="3429000" cy="25587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8750" y="3815057"/>
            <a:ext cx="53340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かめ</a:t>
            </a:r>
            <a:r>
              <a:rPr lang="ja-JP" altLang="en-US" dirty="0" smtClean="0">
                <a:solidFill>
                  <a:srgbClr val="0000FF"/>
                </a:solidFill>
              </a:rPr>
              <a:t>た</a:t>
            </a:r>
            <a:r>
              <a:rPr lang="ja-JP" altLang="en-US" dirty="0" smtClean="0">
                <a:solidFill>
                  <a:srgbClr val="0000FF"/>
                </a:solidFill>
              </a:rPr>
              <a:t>＝</a:t>
            </a:r>
            <a:r>
              <a:rPr lang="ja-JP" altLang="en-US" dirty="0">
                <a:solidFill>
                  <a:srgbClr val="0000FF"/>
                </a:solidFill>
              </a:rPr>
              <a:t>タートル！作る。</a:t>
            </a:r>
          </a:p>
          <a:p>
            <a:r>
              <a:rPr lang="ja-JP" altLang="en-US" dirty="0">
                <a:solidFill>
                  <a:srgbClr val="0000FF"/>
                </a:solidFill>
              </a:rPr>
              <a:t>「</a:t>
            </a:r>
            <a:r>
              <a:rPr lang="ja-JP" altLang="en-US" dirty="0" smtClean="0">
                <a:solidFill>
                  <a:srgbClr val="0000FF"/>
                </a:solidFill>
              </a:rPr>
              <a:t>かめ</a:t>
            </a:r>
            <a:r>
              <a:rPr lang="ja-JP" altLang="en-US" dirty="0" smtClean="0">
                <a:solidFill>
                  <a:srgbClr val="0000FF"/>
                </a:solidFill>
              </a:rPr>
              <a:t>た</a:t>
            </a:r>
            <a:r>
              <a:rPr lang="ja-JP" altLang="en-US" dirty="0" smtClean="0">
                <a:solidFill>
                  <a:srgbClr val="0000FF"/>
                </a:solidFill>
              </a:rPr>
              <a:t>！</a:t>
            </a:r>
            <a:r>
              <a:rPr lang="en-US" altLang="ja-JP" dirty="0">
                <a:solidFill>
                  <a:srgbClr val="0000FF"/>
                </a:solidFill>
              </a:rPr>
              <a:t>200</a:t>
            </a:r>
            <a:r>
              <a:rPr lang="ja-JP" altLang="en-US" dirty="0">
                <a:solidFill>
                  <a:srgbClr val="0000FF"/>
                </a:solidFill>
              </a:rPr>
              <a:t>　歩く　</a:t>
            </a:r>
            <a:r>
              <a:rPr lang="en-US" altLang="ja-JP" dirty="0">
                <a:solidFill>
                  <a:srgbClr val="0000FF"/>
                </a:solidFill>
              </a:rPr>
              <a:t>136</a:t>
            </a:r>
            <a:r>
              <a:rPr lang="ja-JP" altLang="en-US" dirty="0">
                <a:solidFill>
                  <a:srgbClr val="0000FF"/>
                </a:solidFill>
              </a:rPr>
              <a:t>　左回り」！</a:t>
            </a:r>
            <a:r>
              <a:rPr lang="en-US" altLang="ja-JP" dirty="0">
                <a:solidFill>
                  <a:srgbClr val="0000FF"/>
                </a:solidFill>
              </a:rPr>
              <a:t>50</a:t>
            </a:r>
            <a:r>
              <a:rPr lang="ja-JP" altLang="en-US" dirty="0">
                <a:solidFill>
                  <a:srgbClr val="0000FF"/>
                </a:solidFill>
              </a:rPr>
              <a:t>　繰り返す。</a:t>
            </a: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</a:t>
            </a:r>
            <a:r>
              <a:rPr lang="ja-JP" altLang="en-US" dirty="0" smtClean="0">
                <a:solidFill>
                  <a:srgbClr val="0000FF"/>
                </a:solidFill>
              </a:rPr>
              <a:t>た</a:t>
            </a:r>
            <a:r>
              <a:rPr lang="ja-JP" altLang="en-US" dirty="0" smtClean="0">
                <a:solidFill>
                  <a:srgbClr val="0000FF"/>
                </a:solidFill>
              </a:rPr>
              <a:t>！</a:t>
            </a:r>
            <a:r>
              <a:rPr lang="ja-JP" altLang="en-US" dirty="0">
                <a:solidFill>
                  <a:srgbClr val="0000FF"/>
                </a:solidFill>
              </a:rPr>
              <a:t>（青）線の色。</a:t>
            </a:r>
          </a:p>
          <a:p>
            <a:endParaRPr lang="ja-JP" altLang="en-US" dirty="0">
              <a:solidFill>
                <a:srgbClr val="0000FF"/>
              </a:solidFill>
            </a:endParaRP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</a:t>
            </a:r>
            <a:r>
              <a:rPr lang="ja-JP" altLang="en-US" dirty="0" smtClean="0">
                <a:solidFill>
                  <a:srgbClr val="0000FF"/>
                </a:solidFill>
              </a:rPr>
              <a:t>きち</a:t>
            </a:r>
            <a:r>
              <a:rPr lang="ja-JP" altLang="en-US" dirty="0" smtClean="0">
                <a:solidFill>
                  <a:srgbClr val="0000FF"/>
                </a:solidFill>
              </a:rPr>
              <a:t>＝</a:t>
            </a:r>
            <a:r>
              <a:rPr lang="ja-JP" altLang="en-US" dirty="0">
                <a:solidFill>
                  <a:srgbClr val="0000FF"/>
                </a:solidFill>
              </a:rPr>
              <a:t>タートル！作る。</a:t>
            </a:r>
          </a:p>
          <a:p>
            <a:r>
              <a:rPr lang="ja-JP" altLang="en-US" dirty="0">
                <a:solidFill>
                  <a:srgbClr val="0000FF"/>
                </a:solidFill>
              </a:rPr>
              <a:t>「</a:t>
            </a:r>
            <a:r>
              <a:rPr lang="ja-JP" altLang="en-US" dirty="0" smtClean="0">
                <a:solidFill>
                  <a:srgbClr val="0000FF"/>
                </a:solidFill>
              </a:rPr>
              <a:t>かめ</a:t>
            </a:r>
            <a:r>
              <a:rPr lang="ja-JP" altLang="en-US" dirty="0" smtClean="0">
                <a:solidFill>
                  <a:srgbClr val="0000FF"/>
                </a:solidFill>
              </a:rPr>
              <a:t>きち</a:t>
            </a:r>
            <a:r>
              <a:rPr lang="ja-JP" altLang="en-US" dirty="0" smtClean="0">
                <a:solidFill>
                  <a:srgbClr val="0000FF"/>
                </a:solidFill>
              </a:rPr>
              <a:t>！</a:t>
            </a:r>
            <a:r>
              <a:rPr lang="en-US" altLang="ja-JP" dirty="0">
                <a:solidFill>
                  <a:srgbClr val="0000FF"/>
                </a:solidFill>
              </a:rPr>
              <a:t>−200</a:t>
            </a:r>
            <a:r>
              <a:rPr lang="ja-JP" altLang="en-US" dirty="0">
                <a:solidFill>
                  <a:srgbClr val="0000FF"/>
                </a:solidFill>
              </a:rPr>
              <a:t>　歩く　</a:t>
            </a:r>
            <a:r>
              <a:rPr lang="en-US" altLang="ja-JP" dirty="0">
                <a:solidFill>
                  <a:srgbClr val="0000FF"/>
                </a:solidFill>
              </a:rPr>
              <a:t>136</a:t>
            </a:r>
            <a:r>
              <a:rPr lang="ja-JP" altLang="en-US" dirty="0">
                <a:solidFill>
                  <a:srgbClr val="0000FF"/>
                </a:solidFill>
              </a:rPr>
              <a:t>　左回り」！</a:t>
            </a:r>
            <a:r>
              <a:rPr lang="en-US" altLang="ja-JP" dirty="0">
                <a:solidFill>
                  <a:srgbClr val="0000FF"/>
                </a:solidFill>
              </a:rPr>
              <a:t>50</a:t>
            </a:r>
            <a:r>
              <a:rPr lang="ja-JP" altLang="en-US" dirty="0">
                <a:solidFill>
                  <a:srgbClr val="0000FF"/>
                </a:solidFill>
              </a:rPr>
              <a:t>　繰り返す。</a:t>
            </a:r>
          </a:p>
          <a:p>
            <a:r>
              <a:rPr lang="ja-JP" altLang="en-US" dirty="0" smtClean="0">
                <a:solidFill>
                  <a:srgbClr val="0000FF"/>
                </a:solidFill>
              </a:rPr>
              <a:t>かめ</a:t>
            </a:r>
            <a:r>
              <a:rPr lang="ja-JP" altLang="en-US" dirty="0" smtClean="0">
                <a:solidFill>
                  <a:srgbClr val="0000FF"/>
                </a:solidFill>
              </a:rPr>
              <a:t>きち</a:t>
            </a:r>
            <a:r>
              <a:rPr lang="ja-JP" altLang="en-US" dirty="0" smtClean="0">
                <a:solidFill>
                  <a:srgbClr val="0000FF"/>
                </a:solidFill>
              </a:rPr>
              <a:t>！</a:t>
            </a:r>
            <a:r>
              <a:rPr lang="ja-JP" altLang="en-US" dirty="0">
                <a:solidFill>
                  <a:srgbClr val="0000FF"/>
                </a:solidFill>
              </a:rPr>
              <a:t>（赤）線の色。</a:t>
            </a:r>
            <a:endParaRPr lang="en-US" altLang="ja-JP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56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図形にする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タートルが描いた線を図形に変身する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同じタートルで線画を描くことができる</a:t>
            </a:r>
            <a:endParaRPr kumimoji="1" lang="en-US" altLang="ja-JP" dirty="0" smtClean="0"/>
          </a:p>
          <a:p>
            <a:r>
              <a:rPr lang="ja-JP" altLang="en-US" dirty="0" smtClean="0"/>
              <a:t>方法</a:t>
            </a:r>
            <a:endParaRPr lang="en-US" altLang="ja-JP" dirty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タートルが描いた線を図形にする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図形に名前をつける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6908" y="4705499"/>
            <a:ext cx="713991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0000FF"/>
                </a:solidFill>
              </a:rPr>
              <a:t>かめきち＝タートル！作る。</a:t>
            </a:r>
          </a:p>
          <a:p>
            <a:r>
              <a:rPr lang="ja-JP" altLang="en-US" sz="2400" dirty="0" smtClean="0">
                <a:solidFill>
                  <a:srgbClr val="0000FF"/>
                </a:solidFill>
              </a:rPr>
              <a:t>「</a:t>
            </a:r>
            <a:r>
              <a:rPr lang="ja-JP" altLang="en-US" sz="2400" dirty="0">
                <a:solidFill>
                  <a:srgbClr val="0000FF"/>
                </a:solidFill>
              </a:rPr>
              <a:t>かめきち！</a:t>
            </a:r>
            <a:r>
              <a:rPr lang="en-US" altLang="ja-JP" sz="2400" dirty="0">
                <a:solidFill>
                  <a:srgbClr val="0000FF"/>
                </a:solidFill>
              </a:rPr>
              <a:t>200</a:t>
            </a:r>
            <a:r>
              <a:rPr lang="ja-JP" altLang="en-US" sz="2400" dirty="0">
                <a:solidFill>
                  <a:srgbClr val="0000FF"/>
                </a:solidFill>
              </a:rPr>
              <a:t>　歩く　</a:t>
            </a:r>
            <a:r>
              <a:rPr lang="en-US" altLang="ja-JP" sz="2400" dirty="0">
                <a:solidFill>
                  <a:srgbClr val="0000FF"/>
                </a:solidFill>
              </a:rPr>
              <a:t>136</a:t>
            </a:r>
            <a:r>
              <a:rPr lang="ja-JP" altLang="en-US" sz="2400" dirty="0">
                <a:solidFill>
                  <a:srgbClr val="0000FF"/>
                </a:solidFill>
              </a:rPr>
              <a:t>　左回り」！</a:t>
            </a:r>
            <a:r>
              <a:rPr lang="en-US" altLang="ja-JP" sz="2400" dirty="0">
                <a:solidFill>
                  <a:srgbClr val="0000FF"/>
                </a:solidFill>
              </a:rPr>
              <a:t>50</a:t>
            </a:r>
            <a:r>
              <a:rPr lang="ja-JP" altLang="en-US" sz="2400" dirty="0">
                <a:solidFill>
                  <a:srgbClr val="0000FF"/>
                </a:solidFill>
              </a:rPr>
              <a:t>　繰り返す。</a:t>
            </a:r>
          </a:p>
          <a:p>
            <a:r>
              <a:rPr lang="ja-JP" altLang="en-US" sz="2400" dirty="0">
                <a:solidFill>
                  <a:srgbClr val="0000FF"/>
                </a:solidFill>
              </a:rPr>
              <a:t>かめきち！（青）線の色。</a:t>
            </a:r>
          </a:p>
          <a:p>
            <a:r>
              <a:rPr lang="ja-JP" altLang="en-US" sz="2400" u="sng" dirty="0" smtClean="0">
                <a:solidFill>
                  <a:srgbClr val="0000FF"/>
                </a:solidFill>
              </a:rPr>
              <a:t>青の模様＝かめきち</a:t>
            </a:r>
            <a:r>
              <a:rPr lang="ja-JP" altLang="en-US" sz="2400" b="1" u="sng" dirty="0" smtClean="0">
                <a:solidFill>
                  <a:srgbClr val="0000FF"/>
                </a:solidFill>
              </a:rPr>
              <a:t>！</a:t>
            </a:r>
            <a:r>
              <a:rPr lang="ja-JP" altLang="en-US" sz="2400" b="1" u="sng" dirty="0">
                <a:solidFill>
                  <a:srgbClr val="0000FF"/>
                </a:solidFill>
              </a:rPr>
              <a:t>図形にする</a:t>
            </a:r>
            <a:r>
              <a:rPr lang="ja-JP" altLang="en-US" sz="2400" b="1" u="sng" dirty="0" smtClean="0">
                <a:solidFill>
                  <a:srgbClr val="0000FF"/>
                </a:solidFill>
              </a:rPr>
              <a:t>。</a:t>
            </a:r>
            <a:endParaRPr lang="en-US" altLang="ja-JP" sz="2400" b="1" u="sng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3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同じ図形を作る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図形にすると、同じ図形を作るのが簡単</a:t>
            </a:r>
            <a:endParaRPr kumimoji="1" lang="en-US" altLang="ja-JP" dirty="0" smtClean="0"/>
          </a:p>
          <a:p>
            <a:r>
              <a:rPr lang="ja-JP" altLang="en-US" dirty="0" smtClean="0"/>
              <a:t>名前をつけた図形を作ればよい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12901" y="2856172"/>
            <a:ext cx="6127771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0000FF"/>
                </a:solidFill>
              </a:rPr>
              <a:t>かめきち＝タートル！作る。</a:t>
            </a: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「</a:t>
            </a:r>
            <a:r>
              <a:rPr lang="ja-JP" altLang="en-US" sz="2000" dirty="0">
                <a:solidFill>
                  <a:srgbClr val="0000FF"/>
                </a:solidFill>
              </a:rPr>
              <a:t>かめきち！</a:t>
            </a:r>
            <a:r>
              <a:rPr lang="en-US" altLang="ja-JP" sz="2000" dirty="0">
                <a:solidFill>
                  <a:srgbClr val="0000FF"/>
                </a:solidFill>
              </a:rPr>
              <a:t>200</a:t>
            </a:r>
            <a:r>
              <a:rPr lang="ja-JP" altLang="en-US" sz="2000" dirty="0">
                <a:solidFill>
                  <a:srgbClr val="0000FF"/>
                </a:solidFill>
              </a:rPr>
              <a:t>　歩く　</a:t>
            </a:r>
            <a:r>
              <a:rPr lang="en-US" altLang="ja-JP" sz="2000" dirty="0">
                <a:solidFill>
                  <a:srgbClr val="0000FF"/>
                </a:solidFill>
              </a:rPr>
              <a:t>136</a:t>
            </a:r>
            <a:r>
              <a:rPr lang="ja-JP" altLang="en-US" sz="2000" dirty="0">
                <a:solidFill>
                  <a:srgbClr val="0000FF"/>
                </a:solidFill>
              </a:rPr>
              <a:t>　左回り」！</a:t>
            </a:r>
            <a:r>
              <a:rPr lang="en-US" altLang="ja-JP" sz="2000" dirty="0">
                <a:solidFill>
                  <a:srgbClr val="0000FF"/>
                </a:solidFill>
              </a:rPr>
              <a:t>50</a:t>
            </a:r>
            <a:r>
              <a:rPr lang="ja-JP" altLang="en-US" sz="2000" dirty="0">
                <a:solidFill>
                  <a:srgbClr val="0000FF"/>
                </a:solidFill>
              </a:rPr>
              <a:t>　繰り返す。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かめきち！（青）線の色。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青の模様＝かめきち！図形にする。</a:t>
            </a:r>
          </a:p>
          <a:p>
            <a:endParaRPr lang="ja-JP" altLang="en-US" sz="2000" dirty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「</a:t>
            </a:r>
            <a:r>
              <a:rPr lang="ja-JP" altLang="en-US" sz="2000" dirty="0">
                <a:solidFill>
                  <a:srgbClr val="0000FF"/>
                </a:solidFill>
              </a:rPr>
              <a:t>かめきち！</a:t>
            </a:r>
            <a:r>
              <a:rPr lang="en-US" altLang="ja-JP" sz="2000" dirty="0">
                <a:solidFill>
                  <a:srgbClr val="0000FF"/>
                </a:solidFill>
              </a:rPr>
              <a:t>−200</a:t>
            </a:r>
            <a:r>
              <a:rPr lang="ja-JP" altLang="en-US" sz="2000" dirty="0">
                <a:solidFill>
                  <a:srgbClr val="0000FF"/>
                </a:solidFill>
              </a:rPr>
              <a:t>　歩く　</a:t>
            </a:r>
            <a:r>
              <a:rPr lang="en-US" altLang="ja-JP" sz="2000" dirty="0">
                <a:solidFill>
                  <a:srgbClr val="0000FF"/>
                </a:solidFill>
              </a:rPr>
              <a:t>136</a:t>
            </a:r>
            <a:r>
              <a:rPr lang="ja-JP" altLang="en-US" sz="2000" dirty="0">
                <a:solidFill>
                  <a:srgbClr val="0000FF"/>
                </a:solidFill>
              </a:rPr>
              <a:t>　左回り」！</a:t>
            </a:r>
            <a:r>
              <a:rPr lang="en-US" altLang="ja-JP" sz="2000" dirty="0">
                <a:solidFill>
                  <a:srgbClr val="0000FF"/>
                </a:solidFill>
              </a:rPr>
              <a:t>50</a:t>
            </a:r>
            <a:r>
              <a:rPr lang="ja-JP" altLang="en-US" sz="2000" dirty="0">
                <a:solidFill>
                  <a:srgbClr val="0000FF"/>
                </a:solidFill>
              </a:rPr>
              <a:t>　繰り返す。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かめきち！（赤）線の色。</a:t>
            </a:r>
          </a:p>
          <a:p>
            <a:r>
              <a:rPr lang="ja-JP" altLang="en-US" sz="2000" dirty="0">
                <a:solidFill>
                  <a:srgbClr val="0000FF"/>
                </a:solidFill>
              </a:rPr>
              <a:t>赤の模様</a:t>
            </a:r>
            <a:r>
              <a:rPr lang="en-US" altLang="ja-JP" sz="2000" dirty="0">
                <a:solidFill>
                  <a:srgbClr val="0000FF"/>
                </a:solidFill>
              </a:rPr>
              <a:t>=</a:t>
            </a:r>
            <a:r>
              <a:rPr lang="ja-JP" altLang="en-US" sz="2000" dirty="0">
                <a:solidFill>
                  <a:srgbClr val="0000FF"/>
                </a:solidFill>
              </a:rPr>
              <a:t>かめきち！図形にする。</a:t>
            </a:r>
          </a:p>
          <a:p>
            <a:endParaRPr lang="ja-JP" altLang="en-US" sz="2000" dirty="0">
              <a:solidFill>
                <a:srgbClr val="0000FF"/>
              </a:solidFill>
            </a:endParaRPr>
          </a:p>
          <a:p>
            <a:r>
              <a:rPr lang="en-US" altLang="ja-JP" sz="2000" dirty="0"/>
              <a:t>/</a:t>
            </a:r>
            <a:r>
              <a:rPr lang="en-US" altLang="ja-JP" sz="2000" dirty="0" smtClean="0"/>
              <a:t>/</a:t>
            </a:r>
            <a:r>
              <a:rPr lang="ja-JP" altLang="en-US" sz="2000" dirty="0" smtClean="0"/>
              <a:t>同じ図形を作る</a:t>
            </a:r>
            <a:endParaRPr lang="ja-JP" altLang="en-US" sz="2000" dirty="0"/>
          </a:p>
          <a:p>
            <a:r>
              <a:rPr lang="ja-JP" altLang="en-US" sz="2000" u="sng" dirty="0">
                <a:solidFill>
                  <a:srgbClr val="0000FF"/>
                </a:solidFill>
              </a:rPr>
              <a:t>青の模様！作る　</a:t>
            </a:r>
            <a:r>
              <a:rPr lang="en-US" altLang="ja-JP" sz="2000" u="sng" dirty="0">
                <a:solidFill>
                  <a:srgbClr val="0000FF"/>
                </a:solidFill>
              </a:rPr>
              <a:t>0</a:t>
            </a:r>
            <a:r>
              <a:rPr lang="ja-JP" altLang="en-US" sz="2000" u="sng" dirty="0">
                <a:solidFill>
                  <a:srgbClr val="0000FF"/>
                </a:solidFill>
              </a:rPr>
              <a:t>　</a:t>
            </a:r>
            <a:r>
              <a:rPr lang="en-US" altLang="ja-JP" sz="2000" u="sng" dirty="0">
                <a:solidFill>
                  <a:srgbClr val="0000FF"/>
                </a:solidFill>
              </a:rPr>
              <a:t>−200</a:t>
            </a:r>
            <a:r>
              <a:rPr lang="ja-JP" altLang="en-US" sz="2000" u="sng" dirty="0">
                <a:solidFill>
                  <a:srgbClr val="0000FF"/>
                </a:solidFill>
              </a:rPr>
              <a:t>　位置。</a:t>
            </a:r>
          </a:p>
          <a:p>
            <a:r>
              <a:rPr lang="ja-JP" altLang="en-US" sz="2000" u="sng" dirty="0">
                <a:solidFill>
                  <a:srgbClr val="0000FF"/>
                </a:solidFill>
              </a:rPr>
              <a:t>赤の模様！作る　</a:t>
            </a:r>
            <a:r>
              <a:rPr lang="en-US" altLang="ja-JP" sz="2000" u="sng" dirty="0">
                <a:solidFill>
                  <a:srgbClr val="0000FF"/>
                </a:solidFill>
              </a:rPr>
              <a:t>0</a:t>
            </a:r>
            <a:r>
              <a:rPr lang="ja-JP" altLang="en-US" sz="2000" u="sng" dirty="0">
                <a:solidFill>
                  <a:srgbClr val="0000FF"/>
                </a:solidFill>
              </a:rPr>
              <a:t>　</a:t>
            </a:r>
            <a:r>
              <a:rPr lang="en-US" altLang="ja-JP" sz="2000" u="sng" dirty="0">
                <a:solidFill>
                  <a:srgbClr val="0000FF"/>
                </a:solidFill>
              </a:rPr>
              <a:t>−200</a:t>
            </a:r>
            <a:r>
              <a:rPr lang="ja-JP" altLang="en-US" sz="2000" u="sng" dirty="0">
                <a:solidFill>
                  <a:srgbClr val="0000FF"/>
                </a:solidFill>
              </a:rPr>
              <a:t>　位置。</a:t>
            </a:r>
            <a:endParaRPr lang="en-US" altLang="ja-JP" sz="2000" u="sng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34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図形を塗りつぶす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7606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図形は、図形の中を塗りつぶすことができる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使える色は線の色と同じ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</a:t>
            </a:r>
            <a:r>
              <a:rPr lang="ja-JP" altLang="en-US" dirty="0"/>
              <a:t>黒、赤、緑、青、黄色、紫、水色、</a:t>
            </a:r>
            <a:r>
              <a:rPr lang="ja-JP" altLang="en-US" dirty="0" smtClean="0"/>
              <a:t>白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注意</a:t>
            </a:r>
            <a:r>
              <a:rPr lang="ja-JP" altLang="en-US" dirty="0"/>
              <a:t>　</a:t>
            </a:r>
            <a:r>
              <a:rPr lang="ja-JP" altLang="en-US" dirty="0" smtClean="0"/>
              <a:t>「塗る」を使うと、線は消えてしまう</a:t>
            </a:r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3812" y="3910598"/>
            <a:ext cx="455994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rgbClr val="0000FF"/>
                </a:solidFill>
              </a:rPr>
              <a:t>青の模様！作る　</a:t>
            </a:r>
            <a:r>
              <a:rPr lang="en-US" altLang="ja-JP" sz="2400" dirty="0" smtClean="0">
                <a:solidFill>
                  <a:srgbClr val="0000FF"/>
                </a:solidFill>
              </a:rPr>
              <a:t>0</a:t>
            </a:r>
            <a:r>
              <a:rPr lang="ja-JP" altLang="en-US" sz="2400" dirty="0" smtClean="0">
                <a:solidFill>
                  <a:srgbClr val="0000FF"/>
                </a:solidFill>
              </a:rPr>
              <a:t>　</a:t>
            </a:r>
            <a:r>
              <a:rPr lang="en-US" altLang="ja-JP" sz="2400" dirty="0" smtClean="0">
                <a:solidFill>
                  <a:srgbClr val="0000FF"/>
                </a:solidFill>
              </a:rPr>
              <a:t>−200</a:t>
            </a:r>
            <a:r>
              <a:rPr lang="ja-JP" altLang="en-US" sz="2400" dirty="0" smtClean="0">
                <a:solidFill>
                  <a:srgbClr val="0000FF"/>
                </a:solidFill>
              </a:rPr>
              <a:t>　位置</a:t>
            </a:r>
            <a:r>
              <a:rPr lang="ja-JP" altLang="en-US" sz="2400" dirty="0" smtClean="0">
                <a:solidFill>
                  <a:srgbClr val="0000FF"/>
                </a:solidFill>
              </a:rPr>
              <a:t>。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ja-JP" altLang="en-US" sz="2400" b="1" u="sng" dirty="0" smtClean="0">
                <a:solidFill>
                  <a:srgbClr val="0000FF"/>
                </a:solidFill>
              </a:rPr>
              <a:t>青の模様！（青）　塗る。</a:t>
            </a:r>
            <a:endParaRPr lang="en-US" altLang="ja-JP" sz="2400" b="1" u="sng" dirty="0" smtClean="0">
              <a:solidFill>
                <a:srgbClr val="0000FF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800" y="3101725"/>
            <a:ext cx="2589325" cy="255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34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（課題）</a:t>
            </a:r>
            <a:r>
              <a:rPr kumimoji="1" lang="ja-JP" altLang="en-US" dirty="0" smtClean="0"/>
              <a:t>自分</a:t>
            </a:r>
            <a:r>
              <a:rPr kumimoji="1" lang="ja-JP" altLang="en-US" dirty="0" smtClean="0"/>
              <a:t>の好きな図形を描く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図形を組み合わせて、絵を描いてみよう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好きな図形</a:t>
            </a:r>
            <a:r>
              <a:rPr lang="ja-JP" altLang="en-US" dirty="0" smtClean="0"/>
              <a:t>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つ以上</a:t>
            </a:r>
            <a:r>
              <a:rPr lang="ja-JP" altLang="en-US" dirty="0" smtClean="0"/>
              <a:t>描</a:t>
            </a:r>
            <a:r>
              <a:rPr lang="ja-JP" altLang="en-US" dirty="0" smtClean="0"/>
              <a:t>く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色を変更する（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色以上使うこと）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「図形にする」を使用し、複製した図形を表示する</a:t>
            </a:r>
            <a:endParaRPr kumimoji="1"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5404145" y="5274373"/>
            <a:ext cx="918094" cy="91809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二等辺三角形 4"/>
          <p:cNvSpPr/>
          <p:nvPr/>
        </p:nvSpPr>
        <p:spPr>
          <a:xfrm>
            <a:off x="5222737" y="4195248"/>
            <a:ext cx="1251910" cy="10792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646852" y="4704970"/>
            <a:ext cx="1409450" cy="1409450"/>
          </a:xfrm>
          <a:prstGeom prst="rect">
            <a:avLst/>
          </a:prstGeom>
          <a:solidFill>
            <a:srgbClr val="80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二等辺三角形 9"/>
          <p:cNvSpPr/>
          <p:nvPr/>
        </p:nvSpPr>
        <p:spPr>
          <a:xfrm>
            <a:off x="3077585" y="5409695"/>
            <a:ext cx="530228" cy="45709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875048" y="4959696"/>
            <a:ext cx="360040" cy="3600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3427793" y="4959696"/>
            <a:ext cx="360040" cy="360040"/>
          </a:xfrm>
          <a:prstGeom prst="ellipse">
            <a:avLst/>
          </a:prstGeom>
          <a:solidFill>
            <a:srgbClr val="0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144218" y="5308530"/>
            <a:ext cx="918094" cy="91809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>
          <a:xfrm>
            <a:off x="6962810" y="4229405"/>
            <a:ext cx="1251910" cy="10792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874200" y="4704970"/>
            <a:ext cx="1409450" cy="1409450"/>
          </a:xfrm>
          <a:prstGeom prst="rect">
            <a:avLst/>
          </a:prstGeom>
          <a:solidFill>
            <a:srgbClr val="80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15"/>
          <p:cNvSpPr/>
          <p:nvPr/>
        </p:nvSpPr>
        <p:spPr>
          <a:xfrm>
            <a:off x="1304933" y="5409695"/>
            <a:ext cx="530228" cy="45709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1102396" y="4959696"/>
            <a:ext cx="360040" cy="3600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1655141" y="4959696"/>
            <a:ext cx="360040" cy="360040"/>
          </a:xfrm>
          <a:prstGeom prst="ellipse">
            <a:avLst/>
          </a:prstGeom>
          <a:solidFill>
            <a:srgbClr val="0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364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365</Words>
  <Application>Microsoft Macintosh PowerPoint</Application>
  <PresentationFormat>画面に合わせる (4:3)</PresentationFormat>
  <Paragraphs>90</Paragraphs>
  <Slides>10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ホワイト</vt:lpstr>
      <vt:lpstr>プログラミング基礎演習1</vt:lpstr>
      <vt:lpstr>前回の復習</vt:lpstr>
      <vt:lpstr>繰り返し〜応用編〜</vt:lpstr>
      <vt:lpstr>線の色</vt:lpstr>
      <vt:lpstr>複数の線画を全て異なる色にしたい</vt:lpstr>
      <vt:lpstr>図形にする</vt:lpstr>
      <vt:lpstr>同じ図形を作る</vt:lpstr>
      <vt:lpstr>図形を塗りつぶす</vt:lpstr>
      <vt:lpstr>（課題）自分の好きな図形を描く</vt:lpstr>
      <vt:lpstr>今日の課題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プログラミング基礎演習1</dc:title>
  <dc:creator>島袋 舞子</dc:creator>
  <cp:lastModifiedBy>島袋 舞子</cp:lastModifiedBy>
  <cp:revision>32</cp:revision>
  <dcterms:created xsi:type="dcterms:W3CDTF">2017-04-16T16:00:00Z</dcterms:created>
  <dcterms:modified xsi:type="dcterms:W3CDTF">2017-04-23T10:43:37Z</dcterms:modified>
</cp:coreProperties>
</file>