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69" r:id="rId3"/>
    <p:sldId id="277" r:id="rId4"/>
    <p:sldId id="278" r:id="rId5"/>
    <p:sldId id="272" r:id="rId6"/>
    <p:sldId id="279" r:id="rId7"/>
    <p:sldId id="274" r:id="rId8"/>
    <p:sldId id="280" r:id="rId9"/>
    <p:sldId id="264" r:id="rId10"/>
    <p:sldId id="257" r:id="rId11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FF00"/>
    <a:srgbClr val="00FF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中間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スタイルなし/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3028" autoAdjust="0"/>
  </p:normalViewPr>
  <p:slideViewPr>
    <p:cSldViewPr snapToGrid="0" snapToObjects="1">
      <p:cViewPr varScale="1">
        <p:scale>
          <a:sx n="63" d="100"/>
          <a:sy n="63" d="100"/>
        </p:scale>
        <p:origin x="-56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5491E9-E8DF-7B40-8854-54B8D851C8F3}" type="datetimeFigureOut">
              <a:rPr kumimoji="1" lang="ja-JP" altLang="en-US" smtClean="0"/>
              <a:t>17/04/30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5D4CB0-8B77-7441-8303-64A0845B71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29959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4CB0-8B77-7441-8303-64A0845B7108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03190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80CDE-5DC7-B143-80D1-24A437A3E8A5}" type="datetimeFigureOut">
              <a:rPr kumimoji="1" lang="ja-JP" altLang="en-US" smtClean="0"/>
              <a:t>17/04/30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4BEC7-2E3C-5E46-8A9F-06FEF7A4C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18176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80CDE-5DC7-B143-80D1-24A437A3E8A5}" type="datetimeFigureOut">
              <a:rPr kumimoji="1" lang="ja-JP" altLang="en-US" smtClean="0"/>
              <a:t>17/04/30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4BEC7-2E3C-5E46-8A9F-06FEF7A4C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06378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80CDE-5DC7-B143-80D1-24A437A3E8A5}" type="datetimeFigureOut">
              <a:rPr kumimoji="1" lang="ja-JP" altLang="en-US" smtClean="0"/>
              <a:t>17/04/30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4BEC7-2E3C-5E46-8A9F-06FEF7A4C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01644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80CDE-5DC7-B143-80D1-24A437A3E8A5}" type="datetimeFigureOut">
              <a:rPr kumimoji="1" lang="ja-JP" altLang="en-US" smtClean="0"/>
              <a:t>17/04/30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4BEC7-2E3C-5E46-8A9F-06FEF7A4C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61608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80CDE-5DC7-B143-80D1-24A437A3E8A5}" type="datetimeFigureOut">
              <a:rPr kumimoji="1" lang="ja-JP" altLang="en-US" smtClean="0"/>
              <a:t>17/04/30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4BEC7-2E3C-5E46-8A9F-06FEF7A4C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4676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80CDE-5DC7-B143-80D1-24A437A3E8A5}" type="datetimeFigureOut">
              <a:rPr kumimoji="1" lang="ja-JP" altLang="en-US" smtClean="0"/>
              <a:t>17/04/30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4BEC7-2E3C-5E46-8A9F-06FEF7A4C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49318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80CDE-5DC7-B143-80D1-24A437A3E8A5}" type="datetimeFigureOut">
              <a:rPr kumimoji="1" lang="ja-JP" altLang="en-US" smtClean="0"/>
              <a:t>17/04/30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4BEC7-2E3C-5E46-8A9F-06FEF7A4C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63648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80CDE-5DC7-B143-80D1-24A437A3E8A5}" type="datetimeFigureOut">
              <a:rPr kumimoji="1" lang="ja-JP" altLang="en-US" smtClean="0"/>
              <a:t>17/04/30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4BEC7-2E3C-5E46-8A9F-06FEF7A4C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2943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80CDE-5DC7-B143-80D1-24A437A3E8A5}" type="datetimeFigureOut">
              <a:rPr kumimoji="1" lang="ja-JP" altLang="en-US" smtClean="0"/>
              <a:t>17/04/30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4BEC7-2E3C-5E46-8A9F-06FEF7A4C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64923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80CDE-5DC7-B143-80D1-24A437A3E8A5}" type="datetimeFigureOut">
              <a:rPr kumimoji="1" lang="ja-JP" altLang="en-US" smtClean="0"/>
              <a:t>17/04/30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4BEC7-2E3C-5E46-8A9F-06FEF7A4C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87283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80CDE-5DC7-B143-80D1-24A437A3E8A5}" type="datetimeFigureOut">
              <a:rPr kumimoji="1" lang="ja-JP" altLang="en-US" smtClean="0"/>
              <a:t>17/04/30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4BEC7-2E3C-5E46-8A9F-06FEF7A4C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935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980CDE-5DC7-B143-80D1-24A437A3E8A5}" type="datetimeFigureOut">
              <a:rPr kumimoji="1" lang="ja-JP" altLang="en-US" smtClean="0"/>
              <a:t>17/04/30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64BEC7-2E3C-5E46-8A9F-06FEF7A4C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6895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プログラミング基礎演習</a:t>
            </a:r>
            <a:r>
              <a:rPr kumimoji="1" lang="en-US" altLang="ja-JP" dirty="0" smtClean="0"/>
              <a:t>1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第</a:t>
            </a:r>
            <a:r>
              <a:rPr lang="en-US" altLang="ja-JP" dirty="0" smtClean="0"/>
              <a:t>4</a:t>
            </a:r>
            <a:r>
              <a:rPr lang="ja-JP" altLang="en-US" dirty="0" smtClean="0"/>
              <a:t>回</a:t>
            </a:r>
            <a:endParaRPr lang="en-US" altLang="ja-JP" dirty="0" smtClean="0"/>
          </a:p>
          <a:p>
            <a:r>
              <a:rPr lang="ja-JP" altLang="en-US" dirty="0" smtClean="0"/>
              <a:t>繰り返しの応用と図形</a:t>
            </a:r>
            <a:r>
              <a:rPr lang="en-US" altLang="ja-JP" dirty="0" smtClean="0"/>
              <a:t>2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07816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今日の課題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作成した課題のプログラムを提出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提出先は学科別</a:t>
            </a:r>
            <a:r>
              <a:rPr kumimoji="1" lang="en-US" altLang="ja-JP" dirty="0" smtClean="0"/>
              <a:t>E-</a:t>
            </a:r>
            <a:r>
              <a:rPr kumimoji="1" lang="ja-JP" altLang="en-US" dirty="0" smtClean="0"/>
              <a:t>ラーニング（</a:t>
            </a:r>
            <a:r>
              <a:rPr kumimoji="1" lang="en-US" altLang="ja-JP" dirty="0" smtClean="0"/>
              <a:t>Moodle</a:t>
            </a:r>
            <a:r>
              <a:rPr kumimoji="1" lang="ja-JP" altLang="en-US" dirty="0" smtClean="0"/>
              <a:t>）内の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「</a:t>
            </a:r>
            <a:r>
              <a:rPr kumimoji="1" lang="ja-JP" altLang="en-US" u="sng" dirty="0" smtClean="0"/>
              <a:t>今日の課題（</a:t>
            </a:r>
            <a:r>
              <a:rPr kumimoji="1" lang="en-US" altLang="ja-JP" u="sng" dirty="0" smtClean="0"/>
              <a:t>5/1</a:t>
            </a:r>
            <a:r>
              <a:rPr kumimoji="1" lang="ja-JP" altLang="en-US" u="sng" dirty="0" smtClean="0"/>
              <a:t>）</a:t>
            </a:r>
            <a:r>
              <a:rPr kumimoji="1" lang="ja-JP" altLang="en-US" dirty="0" smtClean="0"/>
              <a:t>」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作成したプログラムをコピーして、貼り付け</a:t>
            </a:r>
            <a:endParaRPr lang="en-US" altLang="ja-JP" dirty="0" smtClean="0"/>
          </a:p>
          <a:p>
            <a:endParaRPr kumimoji="1" lang="en-US" altLang="ja-JP" dirty="0"/>
          </a:p>
          <a:p>
            <a:r>
              <a:rPr lang="ja-JP" altLang="en-US" dirty="0" smtClean="0">
                <a:solidFill>
                  <a:srgbClr val="FF0000"/>
                </a:solidFill>
              </a:rPr>
              <a:t>注意</a:t>
            </a:r>
            <a:endParaRPr lang="en-US" altLang="ja-JP" dirty="0" smtClean="0">
              <a:solidFill>
                <a:srgbClr val="FF0000"/>
              </a:solidFill>
            </a:endParaRPr>
          </a:p>
          <a:p>
            <a:pPr lvl="1"/>
            <a:r>
              <a:rPr kumimoji="1" lang="ja-JP" altLang="en-US" dirty="0" smtClean="0"/>
              <a:t>プログラムの先頭に学籍番号と氏名を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u="sng" dirty="0" smtClean="0"/>
              <a:t>コメント（学籍番号の前に「</a:t>
            </a:r>
            <a:r>
              <a:rPr kumimoji="1" lang="en-US" altLang="ja-JP" u="sng" dirty="0" smtClean="0"/>
              <a:t>//</a:t>
            </a:r>
            <a:r>
              <a:rPr kumimoji="1" lang="ja-JP" altLang="en-US" u="sng" dirty="0" smtClean="0"/>
              <a:t>」を入力）で記</a:t>
            </a:r>
            <a:r>
              <a:rPr kumimoji="1" lang="ja-JP" altLang="en-US" dirty="0" smtClean="0"/>
              <a:t>入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555599" y="5901525"/>
            <a:ext cx="4522630" cy="5232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2800" dirty="0" smtClean="0"/>
              <a:t>例：　</a:t>
            </a:r>
            <a:r>
              <a:rPr kumimoji="1" lang="en-US" altLang="ja-JP" sz="2800" dirty="0" smtClean="0"/>
              <a:t>//FL17A000 </a:t>
            </a:r>
            <a:r>
              <a:rPr kumimoji="1" lang="ja-JP" altLang="en-US" sz="2800" dirty="0" smtClean="0"/>
              <a:t>　電通太郎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6577261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前回の復習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ja-JP" altLang="en-US" dirty="0" smtClean="0"/>
              <a:t>正四角形を描こう（好きな色で塗りつぶす）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使う命令：繰り返し、図形にする、塗る</a:t>
            </a:r>
            <a:endParaRPr kumimoji="1" lang="en-US" altLang="ja-JP" dirty="0" smtClean="0"/>
          </a:p>
          <a:p>
            <a:pPr marL="514350" indent="-514350">
              <a:buFont typeface="+mj-lt"/>
              <a:buAutoNum type="arabicPeriod"/>
            </a:pPr>
            <a:r>
              <a:rPr lang="ja-JP" altLang="en-US" dirty="0" smtClean="0"/>
              <a:t>階段を３段、描こう（線の色を変更する）</a:t>
            </a:r>
            <a:endParaRPr lang="en-US" altLang="ja-JP" dirty="0" smtClean="0"/>
          </a:p>
          <a:p>
            <a:pPr marL="725488" lvl="1" indent="-325438"/>
            <a:r>
              <a:rPr lang="ja-JP" altLang="en-US" dirty="0"/>
              <a:t>使う命令：繰り返し</a:t>
            </a:r>
            <a:r>
              <a:rPr lang="ja-JP" altLang="en-US" dirty="0" smtClean="0"/>
              <a:t>、</a:t>
            </a:r>
            <a:r>
              <a:rPr lang="ja-JP" altLang="en-US" dirty="0" smtClean="0"/>
              <a:t>線の色、図形にする</a:t>
            </a:r>
            <a:endParaRPr kumimoji="1" lang="en-US" altLang="ja-JP" dirty="0" smtClean="0"/>
          </a:p>
          <a:p>
            <a:pPr marL="514350" indent="-514350">
              <a:buFont typeface="+mj-lt"/>
              <a:buAutoNum type="arabicPeriod"/>
            </a:pPr>
            <a:r>
              <a:rPr lang="ja-JP" altLang="en-US" dirty="0" smtClean="0"/>
              <a:t>幾何学模様を描こう（線の色を変更する）</a:t>
            </a:r>
            <a:endParaRPr lang="en-US" altLang="ja-JP" dirty="0" smtClean="0"/>
          </a:p>
          <a:p>
            <a:pPr marL="725488" lvl="1" indent="-325438"/>
            <a:r>
              <a:rPr kumimoji="1" lang="ja-JP" altLang="en-US" dirty="0" smtClean="0"/>
              <a:t>使う命令：繰り返し、線の色、図形にする</a:t>
            </a:r>
            <a:endParaRPr kumimoji="1" lang="en-US" altLang="ja-JP" dirty="0" smtClean="0"/>
          </a:p>
        </p:txBody>
      </p:sp>
      <p:sp>
        <p:nvSpPr>
          <p:cNvPr id="6" name="正方形/長方形 5"/>
          <p:cNvSpPr/>
          <p:nvPr/>
        </p:nvSpPr>
        <p:spPr>
          <a:xfrm>
            <a:off x="1623468" y="5301765"/>
            <a:ext cx="1167534" cy="1167534"/>
          </a:xfrm>
          <a:prstGeom prst="rect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 rotWithShape="1">
          <a:blip r:embed="rId2"/>
          <a:srcRect t="18227" r="12211"/>
          <a:stretch/>
        </p:blipFill>
        <p:spPr>
          <a:xfrm>
            <a:off x="3662628" y="5210949"/>
            <a:ext cx="1417098" cy="1360815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1302" y="4877519"/>
            <a:ext cx="2170017" cy="1939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44837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家を描く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三角形と四角形を組み合わせて家を描く</a:t>
            </a:r>
            <a:endParaRPr kumimoji="1" lang="en-US" altLang="ja-JP" dirty="0" smtClean="0"/>
          </a:p>
          <a:p>
            <a:r>
              <a:rPr kumimoji="1" lang="ja-JP" altLang="en-US" dirty="0" smtClean="0"/>
              <a:t>大きさは自由</a:t>
            </a:r>
            <a:endParaRPr kumimoji="1" lang="en-US" altLang="ja-JP" dirty="0" smtClean="0"/>
          </a:p>
          <a:p>
            <a:r>
              <a:rPr lang="ja-JP" altLang="en-US" dirty="0" smtClean="0"/>
              <a:t>それぞれ図形にし、違う色で塗りつぶす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6872" y="3515098"/>
            <a:ext cx="2910256" cy="3463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78744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組図形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図形を組み合わせて作った図形を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u="sng" dirty="0" smtClean="0"/>
              <a:t>複数作る</a:t>
            </a:r>
            <a:r>
              <a:rPr lang="ja-JP" altLang="en-US" dirty="0" smtClean="0"/>
              <a:t>ときや</a:t>
            </a:r>
            <a:r>
              <a:rPr lang="ja-JP" altLang="en-US" u="sng" dirty="0" smtClean="0"/>
              <a:t>動かす</a:t>
            </a:r>
            <a:r>
              <a:rPr lang="ja-JP" altLang="en-US" dirty="0" smtClean="0"/>
              <a:t>ときに便利</a:t>
            </a:r>
            <a:endParaRPr kumimoji="1" lang="en-US" altLang="ja-JP" dirty="0" smtClean="0"/>
          </a:p>
          <a:p>
            <a:r>
              <a:rPr kumimoji="1" lang="ja-JP" altLang="en-US" dirty="0" smtClean="0"/>
              <a:t>バラバラの図形を一つにすることができる</a:t>
            </a:r>
            <a:endParaRPr kumimoji="1" lang="en-US" altLang="ja-JP" dirty="0" smtClean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93120" y="3636034"/>
            <a:ext cx="2715224" cy="3231708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154836" y="3578882"/>
            <a:ext cx="6860016" cy="30469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2400" dirty="0" smtClean="0">
                <a:solidFill>
                  <a:srgbClr val="0000FF"/>
                </a:solidFill>
              </a:rPr>
              <a:t>かめた＝タートル！作る。</a:t>
            </a:r>
            <a:endParaRPr lang="en-US" altLang="ja-JP" sz="2400" dirty="0" smtClean="0">
              <a:solidFill>
                <a:srgbClr val="0000FF"/>
              </a:solidFill>
            </a:endParaRPr>
          </a:p>
          <a:p>
            <a:r>
              <a:rPr lang="ja-JP" altLang="en-US" sz="2400" dirty="0" smtClean="0">
                <a:solidFill>
                  <a:srgbClr val="0000FF"/>
                </a:solidFill>
              </a:rPr>
              <a:t>「</a:t>
            </a:r>
            <a:r>
              <a:rPr lang="ja-JP" altLang="en-US" sz="2400" dirty="0">
                <a:solidFill>
                  <a:srgbClr val="0000FF"/>
                </a:solidFill>
              </a:rPr>
              <a:t>かめた！</a:t>
            </a:r>
            <a:r>
              <a:rPr lang="en-US" altLang="ja-JP" sz="2400" dirty="0">
                <a:solidFill>
                  <a:srgbClr val="0000FF"/>
                </a:solidFill>
              </a:rPr>
              <a:t>100</a:t>
            </a:r>
            <a:r>
              <a:rPr lang="ja-JP" altLang="en-US" sz="2400" dirty="0">
                <a:solidFill>
                  <a:srgbClr val="0000FF"/>
                </a:solidFill>
              </a:rPr>
              <a:t>　歩く　</a:t>
            </a:r>
            <a:r>
              <a:rPr lang="en-US" altLang="ja-JP" sz="2400" dirty="0">
                <a:solidFill>
                  <a:srgbClr val="0000FF"/>
                </a:solidFill>
              </a:rPr>
              <a:t>90</a:t>
            </a:r>
            <a:r>
              <a:rPr lang="ja-JP" altLang="en-US" sz="2400" dirty="0">
                <a:solidFill>
                  <a:srgbClr val="0000FF"/>
                </a:solidFill>
              </a:rPr>
              <a:t>　右回り」！</a:t>
            </a:r>
            <a:r>
              <a:rPr lang="en-US" altLang="ja-JP" sz="2400" dirty="0">
                <a:solidFill>
                  <a:srgbClr val="0000FF"/>
                </a:solidFill>
              </a:rPr>
              <a:t>4</a:t>
            </a:r>
            <a:r>
              <a:rPr lang="ja-JP" altLang="en-US" sz="2400" dirty="0">
                <a:solidFill>
                  <a:srgbClr val="0000FF"/>
                </a:solidFill>
              </a:rPr>
              <a:t>回　繰り返す。</a:t>
            </a:r>
          </a:p>
          <a:p>
            <a:r>
              <a:rPr lang="ja-JP" altLang="en-US" sz="2400" dirty="0">
                <a:solidFill>
                  <a:srgbClr val="0000FF"/>
                </a:solidFill>
              </a:rPr>
              <a:t>本体＝かめた！図形にする　（黄色）　塗る。</a:t>
            </a:r>
          </a:p>
          <a:p>
            <a:endParaRPr lang="ja-JP" altLang="en-US" sz="2400" dirty="0">
              <a:solidFill>
                <a:srgbClr val="0000FF"/>
              </a:solidFill>
            </a:endParaRPr>
          </a:p>
          <a:p>
            <a:r>
              <a:rPr lang="ja-JP" altLang="en-US" sz="2400" dirty="0">
                <a:solidFill>
                  <a:srgbClr val="0000FF"/>
                </a:solidFill>
              </a:rPr>
              <a:t>「かめた！</a:t>
            </a:r>
            <a:r>
              <a:rPr lang="en-US" altLang="ja-JP" sz="2400" dirty="0">
                <a:solidFill>
                  <a:srgbClr val="0000FF"/>
                </a:solidFill>
              </a:rPr>
              <a:t>100</a:t>
            </a:r>
            <a:r>
              <a:rPr lang="ja-JP" altLang="en-US" sz="2400" dirty="0">
                <a:solidFill>
                  <a:srgbClr val="0000FF"/>
                </a:solidFill>
              </a:rPr>
              <a:t>　歩く　</a:t>
            </a:r>
            <a:r>
              <a:rPr lang="en-US" altLang="ja-JP" sz="2400" dirty="0">
                <a:solidFill>
                  <a:srgbClr val="0000FF"/>
                </a:solidFill>
              </a:rPr>
              <a:t>120</a:t>
            </a:r>
            <a:r>
              <a:rPr lang="ja-JP" altLang="en-US" sz="2400" dirty="0">
                <a:solidFill>
                  <a:srgbClr val="0000FF"/>
                </a:solidFill>
              </a:rPr>
              <a:t>　左回り」！</a:t>
            </a:r>
            <a:r>
              <a:rPr lang="en-US" altLang="ja-JP" sz="2400" dirty="0">
                <a:solidFill>
                  <a:srgbClr val="0000FF"/>
                </a:solidFill>
              </a:rPr>
              <a:t>3</a:t>
            </a:r>
            <a:r>
              <a:rPr lang="ja-JP" altLang="en-US" sz="2400" dirty="0">
                <a:solidFill>
                  <a:srgbClr val="0000FF"/>
                </a:solidFill>
              </a:rPr>
              <a:t>回　繰り返す。</a:t>
            </a:r>
          </a:p>
          <a:p>
            <a:r>
              <a:rPr lang="ja-JP" altLang="en-US" sz="2400" dirty="0">
                <a:solidFill>
                  <a:srgbClr val="0000FF"/>
                </a:solidFill>
              </a:rPr>
              <a:t>屋根＝かめた！図形にする　（赤）　塗る。</a:t>
            </a:r>
          </a:p>
          <a:p>
            <a:endParaRPr lang="ja-JP" altLang="en-US" sz="2400" dirty="0">
              <a:solidFill>
                <a:srgbClr val="0000FF"/>
              </a:solidFill>
            </a:endParaRPr>
          </a:p>
          <a:p>
            <a:r>
              <a:rPr lang="ja-JP" altLang="en-US" sz="2400" b="1" u="sng" dirty="0">
                <a:solidFill>
                  <a:srgbClr val="0000FF"/>
                </a:solidFill>
              </a:rPr>
              <a:t>家＝図形！（本体）（屋根）結合する</a:t>
            </a:r>
            <a:r>
              <a:rPr lang="ja-JP" altLang="en-US" sz="2400" dirty="0">
                <a:solidFill>
                  <a:srgbClr val="0000FF"/>
                </a:solidFill>
              </a:rPr>
              <a:t>。</a:t>
            </a:r>
            <a:endParaRPr lang="en-US" altLang="ja-JP" sz="2400" u="sng" dirty="0" smtClean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00079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好きな色を作る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自分</a:t>
            </a:r>
            <a:r>
              <a:rPr lang="ja-JP" altLang="en-US" dirty="0" smtClean="0"/>
              <a:t>の</a:t>
            </a:r>
            <a:r>
              <a:rPr lang="ja-JP" altLang="en-US" dirty="0" smtClean="0"/>
              <a:t>好き</a:t>
            </a:r>
            <a:r>
              <a:rPr lang="ja-JP" altLang="en-US" dirty="0" smtClean="0"/>
              <a:t>な</a:t>
            </a:r>
            <a:r>
              <a:rPr kumimoji="1" lang="ja-JP" altLang="en-US" dirty="0" smtClean="0"/>
              <a:t>色を作ることが</a:t>
            </a:r>
            <a:r>
              <a:rPr kumimoji="1" lang="ja-JP" altLang="en-US" dirty="0" smtClean="0"/>
              <a:t>できる</a:t>
            </a:r>
            <a:endParaRPr lang="en-US" altLang="ja-JP" dirty="0"/>
          </a:p>
          <a:p>
            <a:r>
              <a:rPr kumimoji="1" lang="ja-JP" altLang="en-US" dirty="0" smtClean="0"/>
              <a:t>パラメータには</a:t>
            </a:r>
            <a:r>
              <a:rPr lang="en-US" altLang="ja-JP" dirty="0" smtClean="0"/>
              <a:t>0〜255</a:t>
            </a:r>
            <a:r>
              <a:rPr lang="ja-JP" altLang="en-US" dirty="0" smtClean="0"/>
              <a:t>の値を入れる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例：　新しい色＝色！</a:t>
            </a:r>
            <a:r>
              <a:rPr lang="en-US" altLang="ja-JP" u="sng" dirty="0" smtClean="0">
                <a:solidFill>
                  <a:srgbClr val="FF0000"/>
                </a:solidFill>
              </a:rPr>
              <a:t>255</a:t>
            </a:r>
            <a:r>
              <a:rPr lang="ja-JP" altLang="en-US" dirty="0" smtClean="0"/>
              <a:t>　</a:t>
            </a:r>
            <a:r>
              <a:rPr lang="en-US" altLang="ja-JP" u="sng" dirty="0" smtClean="0">
                <a:solidFill>
                  <a:srgbClr val="008000"/>
                </a:solidFill>
              </a:rPr>
              <a:t>255</a:t>
            </a:r>
            <a:r>
              <a:rPr lang="ja-JP" altLang="en-US" dirty="0" smtClean="0"/>
              <a:t>　</a:t>
            </a:r>
            <a:r>
              <a:rPr lang="en-US" altLang="ja-JP" u="sng" dirty="0" smtClean="0">
                <a:solidFill>
                  <a:srgbClr val="0000FF"/>
                </a:solidFill>
              </a:rPr>
              <a:t>255</a:t>
            </a:r>
            <a:r>
              <a:rPr lang="ja-JP" altLang="en-US" dirty="0" smtClean="0"/>
              <a:t>　作る。</a:t>
            </a:r>
            <a:endParaRPr lang="en-US" altLang="ja-JP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54835" y="3582770"/>
            <a:ext cx="6920489" cy="30469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2400" dirty="0" smtClean="0">
                <a:solidFill>
                  <a:srgbClr val="0000FF"/>
                </a:solidFill>
              </a:rPr>
              <a:t>かめた＝タートル！作る。</a:t>
            </a:r>
            <a:endParaRPr lang="en-US" altLang="ja-JP" sz="2400" dirty="0" smtClean="0">
              <a:solidFill>
                <a:srgbClr val="0000FF"/>
              </a:solidFill>
            </a:endParaRPr>
          </a:p>
          <a:p>
            <a:r>
              <a:rPr lang="ja-JP" altLang="en-US" sz="2400" u="sng" dirty="0" smtClean="0">
                <a:solidFill>
                  <a:srgbClr val="0000FF"/>
                </a:solidFill>
              </a:rPr>
              <a:t>本体</a:t>
            </a:r>
            <a:r>
              <a:rPr lang="ja-JP" altLang="en-US" sz="2400" u="sng" dirty="0">
                <a:solidFill>
                  <a:srgbClr val="0000FF"/>
                </a:solidFill>
              </a:rPr>
              <a:t>の色＝色！</a:t>
            </a:r>
            <a:r>
              <a:rPr lang="en-US" altLang="ja-JP" sz="2400" u="sng" dirty="0">
                <a:solidFill>
                  <a:srgbClr val="0000FF"/>
                </a:solidFill>
              </a:rPr>
              <a:t>100</a:t>
            </a:r>
            <a:r>
              <a:rPr lang="ja-JP" altLang="en-US" sz="2400" u="sng" dirty="0">
                <a:solidFill>
                  <a:srgbClr val="0000FF"/>
                </a:solidFill>
              </a:rPr>
              <a:t>　</a:t>
            </a:r>
            <a:r>
              <a:rPr lang="en-US" altLang="ja-JP" sz="2400" u="sng" dirty="0">
                <a:solidFill>
                  <a:srgbClr val="0000FF"/>
                </a:solidFill>
              </a:rPr>
              <a:t>100</a:t>
            </a:r>
            <a:r>
              <a:rPr lang="ja-JP" altLang="en-US" sz="2400" u="sng" dirty="0">
                <a:solidFill>
                  <a:srgbClr val="0000FF"/>
                </a:solidFill>
              </a:rPr>
              <a:t>　</a:t>
            </a:r>
            <a:r>
              <a:rPr lang="en-US" altLang="ja-JP" sz="2400" u="sng" dirty="0">
                <a:solidFill>
                  <a:srgbClr val="0000FF"/>
                </a:solidFill>
              </a:rPr>
              <a:t>100</a:t>
            </a:r>
            <a:r>
              <a:rPr lang="ja-JP" altLang="en-US" sz="2400" u="sng" dirty="0">
                <a:solidFill>
                  <a:srgbClr val="0000FF"/>
                </a:solidFill>
              </a:rPr>
              <a:t>　作る。</a:t>
            </a:r>
          </a:p>
          <a:p>
            <a:r>
              <a:rPr lang="ja-JP" altLang="en-US" sz="2400" u="sng" dirty="0">
                <a:solidFill>
                  <a:srgbClr val="0000FF"/>
                </a:solidFill>
              </a:rPr>
              <a:t>屋根の色＝色！</a:t>
            </a:r>
            <a:r>
              <a:rPr lang="en-US" altLang="ja-JP" sz="2400" u="sng" dirty="0">
                <a:solidFill>
                  <a:srgbClr val="0000FF"/>
                </a:solidFill>
              </a:rPr>
              <a:t>250</a:t>
            </a:r>
            <a:r>
              <a:rPr lang="ja-JP" altLang="en-US" sz="2400" u="sng" dirty="0">
                <a:solidFill>
                  <a:srgbClr val="0000FF"/>
                </a:solidFill>
              </a:rPr>
              <a:t>　</a:t>
            </a:r>
            <a:r>
              <a:rPr lang="en-US" altLang="ja-JP" sz="2400" u="sng" dirty="0">
                <a:solidFill>
                  <a:srgbClr val="0000FF"/>
                </a:solidFill>
              </a:rPr>
              <a:t>100</a:t>
            </a:r>
            <a:r>
              <a:rPr lang="ja-JP" altLang="en-US" sz="2400" u="sng" dirty="0">
                <a:solidFill>
                  <a:srgbClr val="0000FF"/>
                </a:solidFill>
              </a:rPr>
              <a:t>　</a:t>
            </a:r>
            <a:r>
              <a:rPr lang="en-US" altLang="ja-JP" sz="2400" u="sng" dirty="0">
                <a:solidFill>
                  <a:srgbClr val="0000FF"/>
                </a:solidFill>
              </a:rPr>
              <a:t>0</a:t>
            </a:r>
            <a:r>
              <a:rPr lang="ja-JP" altLang="en-US" sz="2400" u="sng" dirty="0">
                <a:solidFill>
                  <a:srgbClr val="0000FF"/>
                </a:solidFill>
              </a:rPr>
              <a:t>　作る</a:t>
            </a:r>
            <a:r>
              <a:rPr lang="ja-JP" altLang="en-US" sz="2400" u="sng" dirty="0" smtClean="0">
                <a:solidFill>
                  <a:srgbClr val="0000FF"/>
                </a:solidFill>
              </a:rPr>
              <a:t>。</a:t>
            </a:r>
            <a:endParaRPr lang="en-US" altLang="ja-JP" sz="2400" u="sng" dirty="0" smtClean="0">
              <a:solidFill>
                <a:srgbClr val="0000FF"/>
              </a:solidFill>
            </a:endParaRPr>
          </a:p>
          <a:p>
            <a:r>
              <a:rPr lang="ja-JP" altLang="en-US" sz="2400" dirty="0">
                <a:solidFill>
                  <a:srgbClr val="0000FF"/>
                </a:solidFill>
              </a:rPr>
              <a:t>「かめた！</a:t>
            </a:r>
            <a:r>
              <a:rPr lang="en-US" altLang="ja-JP" sz="2400" dirty="0">
                <a:solidFill>
                  <a:srgbClr val="0000FF"/>
                </a:solidFill>
              </a:rPr>
              <a:t>100</a:t>
            </a:r>
            <a:r>
              <a:rPr lang="ja-JP" altLang="en-US" sz="2400" dirty="0">
                <a:solidFill>
                  <a:srgbClr val="0000FF"/>
                </a:solidFill>
              </a:rPr>
              <a:t>　歩く　</a:t>
            </a:r>
            <a:r>
              <a:rPr lang="en-US" altLang="ja-JP" sz="2400" dirty="0">
                <a:solidFill>
                  <a:srgbClr val="0000FF"/>
                </a:solidFill>
              </a:rPr>
              <a:t>90</a:t>
            </a:r>
            <a:r>
              <a:rPr lang="ja-JP" altLang="en-US" sz="2400" dirty="0">
                <a:solidFill>
                  <a:srgbClr val="0000FF"/>
                </a:solidFill>
              </a:rPr>
              <a:t>　右回り」！</a:t>
            </a:r>
            <a:r>
              <a:rPr lang="en-US" altLang="ja-JP" sz="2400" dirty="0">
                <a:solidFill>
                  <a:srgbClr val="0000FF"/>
                </a:solidFill>
              </a:rPr>
              <a:t>4</a:t>
            </a:r>
            <a:r>
              <a:rPr lang="ja-JP" altLang="en-US" sz="2400" dirty="0">
                <a:solidFill>
                  <a:srgbClr val="0000FF"/>
                </a:solidFill>
              </a:rPr>
              <a:t>回　繰り返す。</a:t>
            </a:r>
          </a:p>
          <a:p>
            <a:r>
              <a:rPr lang="ja-JP" altLang="en-US" sz="2400" dirty="0">
                <a:solidFill>
                  <a:srgbClr val="0000FF"/>
                </a:solidFill>
              </a:rPr>
              <a:t>本体＝かめた！図形にする　</a:t>
            </a:r>
            <a:r>
              <a:rPr lang="ja-JP" altLang="en-US" sz="2400" u="sng" dirty="0">
                <a:solidFill>
                  <a:srgbClr val="0000FF"/>
                </a:solidFill>
              </a:rPr>
              <a:t>（本体の色）　塗る</a:t>
            </a:r>
            <a:r>
              <a:rPr lang="ja-JP" altLang="en-US" sz="2400" dirty="0" smtClean="0">
                <a:solidFill>
                  <a:srgbClr val="0000FF"/>
                </a:solidFill>
              </a:rPr>
              <a:t>。</a:t>
            </a:r>
            <a:endParaRPr lang="ja-JP" altLang="en-US" sz="2400" dirty="0">
              <a:solidFill>
                <a:srgbClr val="0000FF"/>
              </a:solidFill>
            </a:endParaRPr>
          </a:p>
          <a:p>
            <a:r>
              <a:rPr lang="ja-JP" altLang="en-US" sz="2400" dirty="0">
                <a:solidFill>
                  <a:srgbClr val="0000FF"/>
                </a:solidFill>
              </a:rPr>
              <a:t>「かめた！</a:t>
            </a:r>
            <a:r>
              <a:rPr lang="en-US" altLang="ja-JP" sz="2400" dirty="0">
                <a:solidFill>
                  <a:srgbClr val="0000FF"/>
                </a:solidFill>
              </a:rPr>
              <a:t>100</a:t>
            </a:r>
            <a:r>
              <a:rPr lang="ja-JP" altLang="en-US" sz="2400" dirty="0">
                <a:solidFill>
                  <a:srgbClr val="0000FF"/>
                </a:solidFill>
              </a:rPr>
              <a:t>　歩く　</a:t>
            </a:r>
            <a:r>
              <a:rPr lang="en-US" altLang="ja-JP" sz="2400" dirty="0">
                <a:solidFill>
                  <a:srgbClr val="0000FF"/>
                </a:solidFill>
              </a:rPr>
              <a:t>120</a:t>
            </a:r>
            <a:r>
              <a:rPr lang="ja-JP" altLang="en-US" sz="2400" dirty="0">
                <a:solidFill>
                  <a:srgbClr val="0000FF"/>
                </a:solidFill>
              </a:rPr>
              <a:t>　左回り」！</a:t>
            </a:r>
            <a:r>
              <a:rPr lang="en-US" altLang="ja-JP" sz="2400" dirty="0">
                <a:solidFill>
                  <a:srgbClr val="0000FF"/>
                </a:solidFill>
              </a:rPr>
              <a:t>3</a:t>
            </a:r>
            <a:r>
              <a:rPr lang="ja-JP" altLang="en-US" sz="2400" dirty="0">
                <a:solidFill>
                  <a:srgbClr val="0000FF"/>
                </a:solidFill>
              </a:rPr>
              <a:t>回　繰り返す。</a:t>
            </a:r>
          </a:p>
          <a:p>
            <a:r>
              <a:rPr lang="ja-JP" altLang="en-US" sz="2400" dirty="0">
                <a:solidFill>
                  <a:srgbClr val="0000FF"/>
                </a:solidFill>
              </a:rPr>
              <a:t>屋根＝かめた！図形にする　</a:t>
            </a:r>
            <a:r>
              <a:rPr lang="ja-JP" altLang="en-US" sz="2400" u="sng" dirty="0">
                <a:solidFill>
                  <a:srgbClr val="0000FF"/>
                </a:solidFill>
              </a:rPr>
              <a:t>（屋根の色）　塗る</a:t>
            </a:r>
            <a:r>
              <a:rPr lang="ja-JP" altLang="en-US" sz="2400" dirty="0" smtClean="0">
                <a:solidFill>
                  <a:srgbClr val="0000FF"/>
                </a:solidFill>
              </a:rPr>
              <a:t>。</a:t>
            </a:r>
            <a:endParaRPr lang="ja-JP" altLang="en-US" sz="2400" dirty="0">
              <a:solidFill>
                <a:srgbClr val="0000FF"/>
              </a:solidFill>
            </a:endParaRPr>
          </a:p>
          <a:p>
            <a:r>
              <a:rPr lang="ja-JP" altLang="en-US" sz="2400" dirty="0">
                <a:solidFill>
                  <a:srgbClr val="0000FF"/>
                </a:solidFill>
              </a:rPr>
              <a:t>家＝図形！（本体）（屋根）結合する。</a:t>
            </a:r>
            <a:endParaRPr lang="en-US" altLang="ja-JP" sz="2400" dirty="0" smtClean="0">
              <a:solidFill>
                <a:srgbClr val="0000FF"/>
              </a:solidFill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 rotWithShape="1">
          <a:blip r:embed="rId3"/>
          <a:srcRect l="13878" r="20311"/>
          <a:stretch/>
        </p:blipFill>
        <p:spPr>
          <a:xfrm>
            <a:off x="7266825" y="3641996"/>
            <a:ext cx="1713398" cy="340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96992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家を作る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作成した家を作ることができる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移動する：今ある場所からどのくらい移動するかを命令することができる</a:t>
            </a:r>
            <a:endParaRPr kumimoji="1" lang="en-US" altLang="ja-JP" dirty="0" smtClean="0"/>
          </a:p>
          <a:p>
            <a:endParaRPr kumimoji="1" lang="ja-JP" altLang="en-US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1600" y="3159087"/>
            <a:ext cx="3848100" cy="3200400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2372173" y="6258138"/>
            <a:ext cx="4420945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2400" dirty="0" smtClean="0">
                <a:solidFill>
                  <a:srgbClr val="0000FF"/>
                </a:solidFill>
              </a:rPr>
              <a:t>家！作る　</a:t>
            </a:r>
            <a:r>
              <a:rPr lang="en-US" altLang="ja-JP" sz="2400" dirty="0" smtClean="0">
                <a:solidFill>
                  <a:srgbClr val="0000FF"/>
                </a:solidFill>
              </a:rPr>
              <a:t>100</a:t>
            </a:r>
            <a:r>
              <a:rPr lang="ja-JP" altLang="en-US" sz="2400" dirty="0" smtClean="0">
                <a:solidFill>
                  <a:srgbClr val="0000FF"/>
                </a:solidFill>
              </a:rPr>
              <a:t>　</a:t>
            </a:r>
            <a:r>
              <a:rPr lang="en-US" altLang="ja-JP" sz="2400" dirty="0" smtClean="0">
                <a:solidFill>
                  <a:srgbClr val="0000FF"/>
                </a:solidFill>
              </a:rPr>
              <a:t>0</a:t>
            </a:r>
            <a:r>
              <a:rPr lang="ja-JP" altLang="en-US" sz="2400" dirty="0" smtClean="0">
                <a:solidFill>
                  <a:srgbClr val="0000FF"/>
                </a:solidFill>
              </a:rPr>
              <a:t>　移動する。</a:t>
            </a:r>
            <a:endParaRPr lang="en-US" altLang="ja-JP" sz="2400" dirty="0" smtClean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28783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繰り返しを使って図形を複製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何回も「作る」を記述するのは美しくない</a:t>
            </a:r>
            <a:endParaRPr lang="en-US" altLang="ja-JP" dirty="0" smtClean="0"/>
          </a:p>
          <a:p>
            <a:r>
              <a:rPr kumimoji="1" lang="ja-JP" altLang="en-US" dirty="0" smtClean="0"/>
              <a:t>繰り返しを使って複製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今の方法だと、同じ場所に作られてしまう</a:t>
            </a:r>
            <a:endParaRPr kumimoji="1" lang="en-US" altLang="ja-JP" dirty="0" smtClean="0"/>
          </a:p>
          <a:p>
            <a:r>
              <a:rPr kumimoji="1" lang="ja-JP" altLang="en-US" dirty="0" smtClean="0"/>
              <a:t>何回繰り返しているかを</a:t>
            </a:r>
            <a:r>
              <a:rPr kumimoji="1" lang="en-US" altLang="ja-JP" dirty="0" smtClean="0"/>
              <a:t>|</a:t>
            </a:r>
            <a:r>
              <a:rPr kumimoji="1" lang="mr-IN" altLang="ja-JP" dirty="0" smtClean="0"/>
              <a:t>…</a:t>
            </a:r>
            <a:r>
              <a:rPr kumimoji="1" lang="en-US" altLang="ja-JP" dirty="0" smtClean="0"/>
              <a:t>|</a:t>
            </a:r>
            <a:r>
              <a:rPr kumimoji="1" lang="ja-JP" altLang="en-US" dirty="0" smtClean="0"/>
              <a:t>と記述することで、受け取ることができる</a:t>
            </a:r>
            <a:endParaRPr kumimoji="1" lang="en-US" altLang="ja-JP" dirty="0" smtClean="0"/>
          </a:p>
          <a:p>
            <a:endParaRPr kumimoji="1" lang="ja-JP" altLang="en-US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 rotWithShape="1">
          <a:blip r:embed="rId2"/>
          <a:srcRect t="16599"/>
          <a:stretch/>
        </p:blipFill>
        <p:spPr>
          <a:xfrm>
            <a:off x="2646992" y="4429975"/>
            <a:ext cx="3876645" cy="1838183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549980" y="6268158"/>
            <a:ext cx="8136820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2400" dirty="0" smtClean="0">
                <a:solidFill>
                  <a:srgbClr val="0000FF"/>
                </a:solidFill>
              </a:rPr>
              <a:t>「</a:t>
            </a:r>
            <a:r>
              <a:rPr lang="ja-JP" altLang="en-US" sz="2400" dirty="0">
                <a:solidFill>
                  <a:srgbClr val="0000FF"/>
                </a:solidFill>
              </a:rPr>
              <a:t>｜</a:t>
            </a:r>
            <a:r>
              <a:rPr lang="en-US" altLang="ja-JP" sz="2400" dirty="0">
                <a:solidFill>
                  <a:srgbClr val="0000FF"/>
                </a:solidFill>
              </a:rPr>
              <a:t>x</a:t>
            </a:r>
            <a:r>
              <a:rPr lang="ja-JP" altLang="en-US" sz="2400" dirty="0">
                <a:solidFill>
                  <a:srgbClr val="0000FF"/>
                </a:solidFill>
              </a:rPr>
              <a:t>｜家！作る　</a:t>
            </a:r>
            <a:r>
              <a:rPr lang="en-US" altLang="ja-JP" sz="2400" dirty="0">
                <a:solidFill>
                  <a:srgbClr val="0000FF"/>
                </a:solidFill>
              </a:rPr>
              <a:t>(100*x)</a:t>
            </a:r>
            <a:r>
              <a:rPr lang="ja-JP" altLang="en-US" sz="2400" dirty="0">
                <a:solidFill>
                  <a:srgbClr val="0000FF"/>
                </a:solidFill>
              </a:rPr>
              <a:t>　</a:t>
            </a:r>
            <a:r>
              <a:rPr lang="en-US" altLang="ja-JP" sz="2400" dirty="0">
                <a:solidFill>
                  <a:srgbClr val="0000FF"/>
                </a:solidFill>
              </a:rPr>
              <a:t>−100</a:t>
            </a:r>
            <a:r>
              <a:rPr lang="ja-JP" altLang="en-US" sz="2400" dirty="0">
                <a:solidFill>
                  <a:srgbClr val="0000FF"/>
                </a:solidFill>
              </a:rPr>
              <a:t>　移動する。」！</a:t>
            </a:r>
            <a:r>
              <a:rPr lang="en-US" altLang="ja-JP" sz="2400" dirty="0">
                <a:solidFill>
                  <a:srgbClr val="0000FF"/>
                </a:solidFill>
              </a:rPr>
              <a:t>3</a:t>
            </a:r>
            <a:r>
              <a:rPr lang="ja-JP" altLang="en-US" sz="2400" dirty="0">
                <a:solidFill>
                  <a:srgbClr val="0000FF"/>
                </a:solidFill>
              </a:rPr>
              <a:t>　繰り返す。</a:t>
            </a:r>
            <a:endParaRPr lang="ja-JP" altLang="en-US" sz="24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98305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パラメータの応用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応用するとグラデーションを描くこともできる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56852" y="4592578"/>
            <a:ext cx="8069474" cy="19389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2400" dirty="0">
                <a:solidFill>
                  <a:srgbClr val="0000FF"/>
                </a:solidFill>
              </a:rPr>
              <a:t>かめた！ペンなし　</a:t>
            </a:r>
            <a:r>
              <a:rPr lang="en-US" altLang="ja-JP" sz="2400" dirty="0">
                <a:solidFill>
                  <a:srgbClr val="0000FF"/>
                </a:solidFill>
              </a:rPr>
              <a:t>−200</a:t>
            </a:r>
            <a:r>
              <a:rPr lang="ja-JP" altLang="en-US" sz="2400" dirty="0">
                <a:solidFill>
                  <a:srgbClr val="0000FF"/>
                </a:solidFill>
              </a:rPr>
              <a:t>　</a:t>
            </a:r>
            <a:r>
              <a:rPr lang="en-US" altLang="ja-JP" sz="2400" dirty="0">
                <a:solidFill>
                  <a:srgbClr val="0000FF"/>
                </a:solidFill>
              </a:rPr>
              <a:t>200</a:t>
            </a:r>
            <a:r>
              <a:rPr lang="ja-JP" altLang="en-US" sz="2400" dirty="0">
                <a:solidFill>
                  <a:srgbClr val="0000FF"/>
                </a:solidFill>
              </a:rPr>
              <a:t>　位置　ペンあり。</a:t>
            </a:r>
          </a:p>
          <a:p>
            <a:r>
              <a:rPr lang="ja-JP" altLang="en-US" sz="2400" dirty="0">
                <a:solidFill>
                  <a:srgbClr val="0000FF"/>
                </a:solidFill>
              </a:rPr>
              <a:t>「｜</a:t>
            </a:r>
            <a:r>
              <a:rPr lang="en-US" altLang="ja-JP" sz="2400" dirty="0">
                <a:solidFill>
                  <a:srgbClr val="0000FF"/>
                </a:solidFill>
              </a:rPr>
              <a:t>x</a:t>
            </a:r>
            <a:r>
              <a:rPr lang="ja-JP" altLang="en-US" sz="2400" dirty="0">
                <a:solidFill>
                  <a:srgbClr val="0000FF"/>
                </a:solidFill>
              </a:rPr>
              <a:t>｜「かめた！</a:t>
            </a:r>
            <a:r>
              <a:rPr lang="en-US" altLang="ja-JP" sz="2400" dirty="0">
                <a:solidFill>
                  <a:srgbClr val="0000FF"/>
                </a:solidFill>
              </a:rPr>
              <a:t>50</a:t>
            </a:r>
            <a:r>
              <a:rPr lang="ja-JP" altLang="en-US" sz="2400" dirty="0">
                <a:solidFill>
                  <a:srgbClr val="0000FF"/>
                </a:solidFill>
              </a:rPr>
              <a:t>　歩く　</a:t>
            </a:r>
            <a:r>
              <a:rPr lang="en-US" altLang="ja-JP" sz="2400" dirty="0">
                <a:solidFill>
                  <a:srgbClr val="0000FF"/>
                </a:solidFill>
              </a:rPr>
              <a:t>90</a:t>
            </a:r>
            <a:r>
              <a:rPr lang="ja-JP" altLang="en-US" sz="2400" dirty="0">
                <a:solidFill>
                  <a:srgbClr val="0000FF"/>
                </a:solidFill>
              </a:rPr>
              <a:t>　右回り。」！</a:t>
            </a:r>
            <a:r>
              <a:rPr lang="en-US" altLang="ja-JP" sz="2400" dirty="0">
                <a:solidFill>
                  <a:srgbClr val="0000FF"/>
                </a:solidFill>
              </a:rPr>
              <a:t>4</a:t>
            </a:r>
            <a:r>
              <a:rPr lang="ja-JP" altLang="en-US" sz="2400" dirty="0">
                <a:solidFill>
                  <a:srgbClr val="0000FF"/>
                </a:solidFill>
              </a:rPr>
              <a:t>回　繰り返す。</a:t>
            </a:r>
          </a:p>
          <a:p>
            <a:r>
              <a:rPr lang="ja-JP" altLang="en-US" sz="2400" dirty="0">
                <a:solidFill>
                  <a:srgbClr val="0000FF"/>
                </a:solidFill>
              </a:rPr>
              <a:t>　　　　かめた！図形にする（色！</a:t>
            </a:r>
            <a:r>
              <a:rPr lang="en-US" altLang="ja-JP" sz="2400" dirty="0">
                <a:solidFill>
                  <a:srgbClr val="0000FF"/>
                </a:solidFill>
              </a:rPr>
              <a:t>0</a:t>
            </a:r>
            <a:r>
              <a:rPr lang="ja-JP" altLang="en-US" sz="2400" dirty="0">
                <a:solidFill>
                  <a:srgbClr val="0000FF"/>
                </a:solidFill>
              </a:rPr>
              <a:t>　</a:t>
            </a:r>
            <a:r>
              <a:rPr lang="en-US" altLang="ja-JP" sz="2400" dirty="0">
                <a:solidFill>
                  <a:srgbClr val="0000FF"/>
                </a:solidFill>
              </a:rPr>
              <a:t>(x*5)</a:t>
            </a:r>
            <a:r>
              <a:rPr lang="ja-JP" altLang="en-US" sz="2400" dirty="0">
                <a:solidFill>
                  <a:srgbClr val="0000FF"/>
                </a:solidFill>
              </a:rPr>
              <a:t>　 </a:t>
            </a:r>
            <a:r>
              <a:rPr lang="en-US" altLang="ja-JP" sz="2400" dirty="0">
                <a:solidFill>
                  <a:srgbClr val="0000FF"/>
                </a:solidFill>
              </a:rPr>
              <a:t>0</a:t>
            </a:r>
            <a:r>
              <a:rPr lang="ja-JP" altLang="en-US" sz="2400" dirty="0">
                <a:solidFill>
                  <a:srgbClr val="0000FF"/>
                </a:solidFill>
              </a:rPr>
              <a:t>　作る）塗る。</a:t>
            </a:r>
          </a:p>
          <a:p>
            <a:r>
              <a:rPr lang="ja-JP" altLang="en-US" sz="2400" dirty="0">
                <a:solidFill>
                  <a:srgbClr val="0000FF"/>
                </a:solidFill>
              </a:rPr>
              <a:t>　　　　かめた！</a:t>
            </a:r>
            <a:r>
              <a:rPr lang="en-US" altLang="ja-JP" sz="2400" dirty="0">
                <a:solidFill>
                  <a:srgbClr val="0000FF"/>
                </a:solidFill>
              </a:rPr>
              <a:t>10</a:t>
            </a:r>
            <a:r>
              <a:rPr lang="ja-JP" altLang="en-US" sz="2400" dirty="0">
                <a:solidFill>
                  <a:srgbClr val="0000FF"/>
                </a:solidFill>
              </a:rPr>
              <a:t>　</a:t>
            </a:r>
            <a:r>
              <a:rPr lang="en-US" altLang="ja-JP" sz="2400" dirty="0">
                <a:solidFill>
                  <a:srgbClr val="0000FF"/>
                </a:solidFill>
              </a:rPr>
              <a:t>0</a:t>
            </a:r>
            <a:r>
              <a:rPr lang="ja-JP" altLang="en-US" sz="2400" dirty="0">
                <a:solidFill>
                  <a:srgbClr val="0000FF"/>
                </a:solidFill>
              </a:rPr>
              <a:t>　移動する。</a:t>
            </a:r>
          </a:p>
          <a:p>
            <a:r>
              <a:rPr lang="ja-JP" altLang="en-US" sz="2400" dirty="0">
                <a:solidFill>
                  <a:srgbClr val="0000FF"/>
                </a:solidFill>
              </a:rPr>
              <a:t>」！</a:t>
            </a:r>
            <a:r>
              <a:rPr lang="en-US" altLang="ja-JP" sz="2400" dirty="0">
                <a:solidFill>
                  <a:srgbClr val="0000FF"/>
                </a:solidFill>
              </a:rPr>
              <a:t>50</a:t>
            </a:r>
            <a:r>
              <a:rPr lang="ja-JP" altLang="en-US" sz="2400" dirty="0">
                <a:solidFill>
                  <a:srgbClr val="0000FF"/>
                </a:solidFill>
              </a:rPr>
              <a:t>回　繰り返す。</a:t>
            </a: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2800" y="2655122"/>
            <a:ext cx="7518400" cy="134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85316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（課題</a:t>
            </a:r>
            <a:r>
              <a:rPr kumimoji="1" lang="ja-JP" altLang="en-US" dirty="0" smtClean="0"/>
              <a:t>）自分</a:t>
            </a:r>
            <a:r>
              <a:rPr kumimoji="1" lang="ja-JP" altLang="en-US" dirty="0" smtClean="0"/>
              <a:t>の好きな図形を</a:t>
            </a:r>
            <a:r>
              <a:rPr kumimoji="1" lang="ja-JP" altLang="en-US" dirty="0" smtClean="0"/>
              <a:t>描く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図形を</a:t>
            </a:r>
            <a:r>
              <a:rPr kumimoji="1" lang="ja-JP" altLang="en-US" dirty="0" smtClean="0"/>
              <a:t>組み合わせて絵</a:t>
            </a:r>
            <a:r>
              <a:rPr kumimoji="1" lang="ja-JP" altLang="en-US" dirty="0" smtClean="0"/>
              <a:t>を描いてみよう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図形</a:t>
            </a:r>
            <a:r>
              <a:rPr lang="ja-JP" altLang="en-US" dirty="0" smtClean="0"/>
              <a:t>を組み合わせて絵</a:t>
            </a:r>
            <a:r>
              <a:rPr lang="ja-JP" altLang="en-US" dirty="0" smtClean="0"/>
              <a:t>を</a:t>
            </a:r>
            <a:r>
              <a:rPr lang="en-US" altLang="ja-JP" dirty="0" smtClean="0"/>
              <a:t>2</a:t>
            </a:r>
            <a:r>
              <a:rPr lang="ja-JP" altLang="en-US" dirty="0" smtClean="0"/>
              <a:t>つ以上</a:t>
            </a:r>
            <a:r>
              <a:rPr lang="ja-JP" altLang="en-US" dirty="0" smtClean="0"/>
              <a:t>描く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自分の好きな色を作成し、使う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今日学んだ方法で図形を複製し、</a:t>
            </a:r>
            <a:r>
              <a:rPr lang="en-US" altLang="ja-JP" dirty="0" smtClean="0"/>
              <a:t>3</a:t>
            </a:r>
            <a:r>
              <a:rPr lang="ja-JP" altLang="en-US" dirty="0" smtClean="0"/>
              <a:t>つ以上</a:t>
            </a:r>
            <a:r>
              <a:rPr lang="ja-JP" altLang="en-US" dirty="0" smtClean="0"/>
              <a:t>描く</a:t>
            </a:r>
            <a:endParaRPr lang="en-US" altLang="ja-JP" dirty="0" smtClean="0"/>
          </a:p>
        </p:txBody>
      </p:sp>
      <p:pic>
        <p:nvPicPr>
          <p:cNvPr id="19" name="図 18"/>
          <p:cNvPicPr>
            <a:picLocks noChangeAspect="1"/>
          </p:cNvPicPr>
          <p:nvPr/>
        </p:nvPicPr>
        <p:blipFill rotWithShape="1">
          <a:blip r:embed="rId2"/>
          <a:srcRect t="16599"/>
          <a:stretch/>
        </p:blipFill>
        <p:spPr>
          <a:xfrm>
            <a:off x="4628737" y="4466324"/>
            <a:ext cx="3876645" cy="1838183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8356" y="3937190"/>
            <a:ext cx="2723798" cy="2693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0536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1114</TotalTime>
  <Words>347</Words>
  <Application>Microsoft Macintosh PowerPoint</Application>
  <PresentationFormat>画面に合わせる (4:3)</PresentationFormat>
  <Paragraphs>68</Paragraphs>
  <Slides>10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1" baseType="lpstr">
      <vt:lpstr>ホワイト</vt:lpstr>
      <vt:lpstr>プログラミング基礎演習1</vt:lpstr>
      <vt:lpstr>前回の復習</vt:lpstr>
      <vt:lpstr>家を描く</vt:lpstr>
      <vt:lpstr>組図形</vt:lpstr>
      <vt:lpstr>好きな色を作る</vt:lpstr>
      <vt:lpstr>家を作る</vt:lpstr>
      <vt:lpstr>繰り返しを使って図形を複製</vt:lpstr>
      <vt:lpstr>パラメータの応用</vt:lpstr>
      <vt:lpstr>（課題）自分の好きな図形を描く</vt:lpstr>
      <vt:lpstr>今日の課題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プログラミング基礎演習1</dc:title>
  <dc:creator>島袋 舞子</dc:creator>
  <cp:lastModifiedBy>島袋 舞子</cp:lastModifiedBy>
  <cp:revision>46</cp:revision>
  <dcterms:created xsi:type="dcterms:W3CDTF">2017-04-16T16:00:00Z</dcterms:created>
  <dcterms:modified xsi:type="dcterms:W3CDTF">2017-04-30T12:29:00Z</dcterms:modified>
</cp:coreProperties>
</file>